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57" r:id="rId3"/>
    <p:sldId id="283" r:id="rId4"/>
    <p:sldId id="273" r:id="rId5"/>
    <p:sldId id="264" r:id="rId6"/>
    <p:sldId id="265" r:id="rId7"/>
    <p:sldId id="275" r:id="rId8"/>
    <p:sldId id="259" r:id="rId9"/>
    <p:sldId id="284" r:id="rId10"/>
    <p:sldId id="295" r:id="rId11"/>
    <p:sldId id="299" r:id="rId12"/>
    <p:sldId id="307" r:id="rId13"/>
    <p:sldId id="335" r:id="rId14"/>
    <p:sldId id="334" r:id="rId15"/>
    <p:sldId id="306" r:id="rId16"/>
    <p:sldId id="336" r:id="rId17"/>
    <p:sldId id="337" r:id="rId18"/>
    <p:sldId id="338" r:id="rId19"/>
    <p:sldId id="300" r:id="rId20"/>
    <p:sldId id="297" r:id="rId21"/>
    <p:sldId id="296" r:id="rId22"/>
    <p:sldId id="310" r:id="rId23"/>
    <p:sldId id="342" r:id="rId24"/>
    <p:sldId id="343" r:id="rId25"/>
    <p:sldId id="344" r:id="rId26"/>
    <p:sldId id="345" r:id="rId27"/>
    <p:sldId id="346" r:id="rId28"/>
    <p:sldId id="347" r:id="rId29"/>
    <p:sldId id="348" r:id="rId30"/>
    <p:sldId id="322" r:id="rId31"/>
    <p:sldId id="323" r:id="rId32"/>
    <p:sldId id="324" r:id="rId33"/>
    <p:sldId id="321" r:id="rId34"/>
    <p:sldId id="325" r:id="rId35"/>
    <p:sldId id="312" r:id="rId36"/>
    <p:sldId id="326" r:id="rId37"/>
    <p:sldId id="327" r:id="rId38"/>
    <p:sldId id="313" r:id="rId39"/>
    <p:sldId id="328" r:id="rId40"/>
    <p:sldId id="329" r:id="rId41"/>
    <p:sldId id="330" r:id="rId42"/>
    <p:sldId id="314" r:id="rId43"/>
    <p:sldId id="315" r:id="rId44"/>
    <p:sldId id="316" r:id="rId45"/>
    <p:sldId id="317" r:id="rId46"/>
    <p:sldId id="318" r:id="rId47"/>
    <p:sldId id="331" r:id="rId48"/>
    <p:sldId id="332" r:id="rId49"/>
    <p:sldId id="333" r:id="rId50"/>
    <p:sldId id="308" r:id="rId51"/>
    <p:sldId id="340"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3F56CE00-D87A-244D-87DE-2D9982726852}">
          <p14:sldIdLst>
            <p14:sldId id="256"/>
            <p14:sldId id="257"/>
            <p14:sldId id="283"/>
            <p14:sldId id="273"/>
            <p14:sldId id="264"/>
            <p14:sldId id="265"/>
            <p14:sldId id="275"/>
            <p14:sldId id="259"/>
            <p14:sldId id="284"/>
            <p14:sldId id="295"/>
            <p14:sldId id="299"/>
            <p14:sldId id="307"/>
            <p14:sldId id="335"/>
            <p14:sldId id="334"/>
            <p14:sldId id="306"/>
            <p14:sldId id="336"/>
            <p14:sldId id="337"/>
            <p14:sldId id="338"/>
            <p14:sldId id="300"/>
            <p14:sldId id="297"/>
            <p14:sldId id="296"/>
            <p14:sldId id="310"/>
            <p14:sldId id="342"/>
            <p14:sldId id="343"/>
            <p14:sldId id="344"/>
            <p14:sldId id="345"/>
            <p14:sldId id="346"/>
            <p14:sldId id="347"/>
            <p14:sldId id="348"/>
            <p14:sldId id="322"/>
            <p14:sldId id="323"/>
            <p14:sldId id="324"/>
            <p14:sldId id="321"/>
            <p14:sldId id="325"/>
            <p14:sldId id="312"/>
            <p14:sldId id="326"/>
            <p14:sldId id="327"/>
            <p14:sldId id="313"/>
            <p14:sldId id="328"/>
            <p14:sldId id="329"/>
            <p14:sldId id="330"/>
            <p14:sldId id="314"/>
            <p14:sldId id="315"/>
            <p14:sldId id="316"/>
            <p14:sldId id="317"/>
            <p14:sldId id="318"/>
            <p14:sldId id="331"/>
            <p14:sldId id="332"/>
            <p14:sldId id="333"/>
            <p14:sldId id="308"/>
            <p14:sldId id="34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7373" autoAdjust="0"/>
  </p:normalViewPr>
  <p:slideViewPr>
    <p:cSldViewPr snapToGrid="0" snapToObjects="1">
      <p:cViewPr varScale="1">
        <p:scale>
          <a:sx n="95" d="100"/>
          <a:sy n="95" d="100"/>
        </p:scale>
        <p:origin x="-444" y="-90"/>
      </p:cViewPr>
      <p:guideLst>
        <p:guide orient="horz" pos="2160"/>
        <p:guide pos="2880"/>
      </p:guideLst>
    </p:cSldViewPr>
  </p:slideViewPr>
  <p:outlineViewPr>
    <p:cViewPr>
      <p:scale>
        <a:sx n="33" d="100"/>
        <a:sy n="33" d="100"/>
      </p:scale>
      <p:origin x="0" y="61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10D948-8832-D842-B46F-F626786B25B2}" type="datetimeFigureOut">
              <a:rPr lang="en-US" smtClean="0"/>
              <a:t>10/20/2014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E7188-09D5-7442-A0B4-59C3FBC49CC3}" type="slidenum">
              <a:rPr lang="en-US" smtClean="0"/>
              <a:t>‹#›</a:t>
            </a:fld>
            <a:endParaRPr lang="en-US"/>
          </a:p>
        </p:txBody>
      </p:sp>
    </p:spTree>
    <p:extLst>
      <p:ext uri="{BB962C8B-B14F-4D97-AF65-F5344CB8AC3E}">
        <p14:creationId xmlns:p14="http://schemas.microsoft.com/office/powerpoint/2010/main" val="78363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4BE79-595A-9549-A59D-8AD3EEBAC69E}"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003389-CB5C-8F43-8B2A-3BD735B723A9}" type="slidenum">
              <a:rPr lang="en-US" smtClean="0"/>
              <a:t>‹#›</a:t>
            </a:fld>
            <a:endParaRPr lang="en-US"/>
          </a:p>
        </p:txBody>
      </p:sp>
    </p:spTree>
    <p:extLst>
      <p:ext uri="{BB962C8B-B14F-4D97-AF65-F5344CB8AC3E}">
        <p14:creationId xmlns:p14="http://schemas.microsoft.com/office/powerpoint/2010/main" val="3170676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(5-8 minutes)  </a:t>
            </a:r>
          </a:p>
          <a:p>
            <a:r>
              <a:rPr lang="en-US" dirty="0" smtClean="0"/>
              <a:t>Brief, self introductions</a:t>
            </a:r>
          </a:p>
          <a:p>
            <a:r>
              <a:rPr lang="en-US" dirty="0" smtClean="0"/>
              <a:t>Patti to develop</a:t>
            </a:r>
            <a:r>
              <a:rPr lang="en-US" baseline="0" dirty="0" smtClean="0"/>
              <a:t> additional slides and slides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Invite the Audience to Identify 2-3 significant “knowledge gaps”</a:t>
            </a:r>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2</a:t>
            </a:fld>
            <a:endParaRPr lang="en-US"/>
          </a:p>
        </p:txBody>
      </p:sp>
    </p:spTree>
    <p:extLst>
      <p:ext uri="{BB962C8B-B14F-4D97-AF65-F5344CB8AC3E}">
        <p14:creationId xmlns:p14="http://schemas.microsoft.com/office/powerpoint/2010/main" val="1830228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17</a:t>
            </a:fld>
            <a:endParaRPr lang="en-US"/>
          </a:p>
        </p:txBody>
      </p:sp>
    </p:spTree>
    <p:extLst>
      <p:ext uri="{BB962C8B-B14F-4D97-AF65-F5344CB8AC3E}">
        <p14:creationId xmlns:p14="http://schemas.microsoft.com/office/powerpoint/2010/main" val="4650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18</a:t>
            </a:fld>
            <a:endParaRPr lang="en-US"/>
          </a:p>
        </p:txBody>
      </p:sp>
    </p:spTree>
    <p:extLst>
      <p:ext uri="{BB962C8B-B14F-4D97-AF65-F5344CB8AC3E}">
        <p14:creationId xmlns:p14="http://schemas.microsoft.com/office/powerpoint/2010/main" val="127009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23</a:t>
            </a:fld>
            <a:endParaRPr lang="en-US"/>
          </a:p>
        </p:txBody>
      </p:sp>
    </p:spTree>
    <p:extLst>
      <p:ext uri="{BB962C8B-B14F-4D97-AF65-F5344CB8AC3E}">
        <p14:creationId xmlns:p14="http://schemas.microsoft.com/office/powerpoint/2010/main" val="34571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 35 of Wisconsin’s METTE 54 associate degree and technical diploma programs. Annually, METTE programs at these four colleges serve more than 3,000 students or about 40% of METTE program enrollees in Wisconsin’s technical colleges. </a:t>
            </a:r>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3</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Manufacturing</a:t>
            </a:r>
            <a:r>
              <a:rPr lang="en-US" baseline="0" dirty="0" smtClean="0"/>
              <a:t> is the largest industry sector in WI’s economy, employing near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a:t>
            </a:r>
            <a:r>
              <a:rPr lang="en-US" baseline="0" dirty="0" smtClean="0"/>
              <a:t> four colleges </a:t>
            </a:r>
            <a:r>
              <a:rPr lang="en-US" dirty="0" smtClean="0"/>
              <a:t>offer 35 of Wisconsin’s METTE 54 associate degree and technical diploma programs. Annually, METTE programs at these four colleges serve more than 3,000 students or about 40% of METTE program enrollees in Wisconsin’s technical colleges. </a:t>
            </a:r>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4</a:t>
            </a:fld>
            <a:endParaRPr lang="en-US"/>
          </a:p>
        </p:txBody>
      </p:sp>
    </p:spTree>
    <p:extLst>
      <p:ext uri="{BB962C8B-B14F-4D97-AF65-F5344CB8AC3E}">
        <p14:creationId xmlns:p14="http://schemas.microsoft.com/office/powerpoint/2010/main" val="39691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5</a:t>
            </a:fld>
            <a:endParaRPr lang="en-US"/>
          </a:p>
        </p:txBody>
      </p:sp>
    </p:spTree>
    <p:extLst>
      <p:ext uri="{BB962C8B-B14F-4D97-AF65-F5344CB8AC3E}">
        <p14:creationId xmlns:p14="http://schemas.microsoft.com/office/powerpoint/2010/main" val="237192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a:t>
            </a:r>
            <a:r>
              <a:rPr lang="en-US" baseline="0" dirty="0" smtClean="0"/>
              <a:t> Model in our proposal based on student development (    )  and social-cognitive career theory (Lent, Brown and Hackett)</a:t>
            </a:r>
          </a:p>
          <a:p>
            <a:r>
              <a:rPr lang="en-US" baseline="0" dirty="0" smtClean="0"/>
              <a:t>Model has changed from our collaborations:  (a) WTCS mission is predominately workforce development, so LM outcomes are getting more attention,  (b) college and career readiness, common core curriculum, and importance of precollege experiences led to modifications in the HS factors we are studying. </a:t>
            </a:r>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6</a:t>
            </a:fld>
            <a:endParaRPr lang="en-US"/>
          </a:p>
        </p:txBody>
      </p:sp>
    </p:spTree>
    <p:extLst>
      <p:ext uri="{BB962C8B-B14F-4D97-AF65-F5344CB8AC3E}">
        <p14:creationId xmlns:p14="http://schemas.microsoft.com/office/powerpoint/2010/main" val="88804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7</a:t>
            </a:fld>
            <a:endParaRPr lang="en-US"/>
          </a:p>
        </p:txBody>
      </p:sp>
    </p:spTree>
    <p:extLst>
      <p:ext uri="{BB962C8B-B14F-4D97-AF65-F5344CB8AC3E}">
        <p14:creationId xmlns:p14="http://schemas.microsoft.com/office/powerpoint/2010/main" val="309256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a:t>
            </a:r>
            <a:r>
              <a:rPr lang="en-US" baseline="0" dirty="0" smtClean="0"/>
              <a:t> sharing with local high schools: summer summits held at FVTC for Machine Tool (June 2014) and Electronics (July 2014)</a:t>
            </a:r>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11</a:t>
            </a:fld>
            <a:endParaRPr lang="en-US"/>
          </a:p>
        </p:txBody>
      </p:sp>
    </p:spTree>
    <p:extLst>
      <p:ext uri="{BB962C8B-B14F-4D97-AF65-F5344CB8AC3E}">
        <p14:creationId xmlns:p14="http://schemas.microsoft.com/office/powerpoint/2010/main" val="1110359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13</a:t>
            </a:fld>
            <a:endParaRPr lang="en-US"/>
          </a:p>
        </p:txBody>
      </p:sp>
    </p:spTree>
    <p:extLst>
      <p:ext uri="{BB962C8B-B14F-4D97-AF65-F5344CB8AC3E}">
        <p14:creationId xmlns:p14="http://schemas.microsoft.com/office/powerpoint/2010/main" val="1225279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003389-CB5C-8F43-8B2A-3BD735B723A9}" type="slidenum">
              <a:rPr lang="en-US" smtClean="0"/>
              <a:t>16</a:t>
            </a:fld>
            <a:endParaRPr lang="en-US"/>
          </a:p>
        </p:txBody>
      </p:sp>
    </p:spTree>
    <p:extLst>
      <p:ext uri="{BB962C8B-B14F-4D97-AF65-F5344CB8AC3E}">
        <p14:creationId xmlns:p14="http://schemas.microsoft.com/office/powerpoint/2010/main" val="21687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4F9C1-FA17-A841-9E37-449A7642992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3064590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F9C1-FA17-A841-9E37-449A7642992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344022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F9C1-FA17-A841-9E37-449A7642992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128143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4F9C1-FA17-A841-9E37-449A7642992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398836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4F9C1-FA17-A841-9E37-449A7642992E}"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243839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4F9C1-FA17-A841-9E37-449A7642992E}"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1816838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4F9C1-FA17-A841-9E37-449A7642992E}"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2538087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4F9C1-FA17-A841-9E37-449A7642992E}"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29027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4F9C1-FA17-A841-9E37-449A7642992E}"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405014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4F9C1-FA17-A841-9E37-449A7642992E}"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103113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4F9C1-FA17-A841-9E37-449A7642992E}"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C490B-8350-2247-AE7B-0302F89A02A3}" type="slidenum">
              <a:rPr lang="en-US" smtClean="0"/>
              <a:t>‹#›</a:t>
            </a:fld>
            <a:endParaRPr lang="en-US"/>
          </a:p>
        </p:txBody>
      </p:sp>
    </p:spTree>
    <p:extLst>
      <p:ext uri="{BB962C8B-B14F-4D97-AF65-F5344CB8AC3E}">
        <p14:creationId xmlns:p14="http://schemas.microsoft.com/office/powerpoint/2010/main" val="200339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4F9C1-FA17-A841-9E37-449A7642992E}" type="datetimeFigureOut">
              <a:rPr lang="en-US" smtClean="0"/>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C490B-8350-2247-AE7B-0302F89A02A3}" type="slidenum">
              <a:rPr lang="en-US" smtClean="0"/>
              <a:t>‹#›</a:t>
            </a:fld>
            <a:endParaRPr lang="en-US"/>
          </a:p>
        </p:txBody>
      </p:sp>
    </p:spTree>
    <p:extLst>
      <p:ext uri="{BB962C8B-B14F-4D97-AF65-F5344CB8AC3E}">
        <p14:creationId xmlns:p14="http://schemas.microsoft.com/office/powerpoint/2010/main" val="2393933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www.nrccte.org/" TargetMode="External"/><Relationship Id="rId3" Type="http://schemas.openxmlformats.org/officeDocument/2006/relationships/hyperlink" Target="http://mette.wceruw.org/" TargetMode="External"/><Relationship Id="rId7" Type="http://schemas.openxmlformats.org/officeDocument/2006/relationships/hyperlink" Target="http://occrl.illinois.edu/"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achievingthedream.org/resources/" TargetMode="External"/><Relationship Id="rId11" Type="http://schemas.openxmlformats.org/officeDocument/2006/relationships/hyperlink" Target="http://www.postsecondaryresearch.org/" TargetMode="External"/><Relationship Id="rId5" Type="http://schemas.openxmlformats.org/officeDocument/2006/relationships/hyperlink" Target="http://www.policydirect.org/" TargetMode="External"/><Relationship Id="rId10" Type="http://schemas.openxmlformats.org/officeDocument/2006/relationships/hyperlink" Target="http://capseecenter.org/" TargetMode="External"/><Relationship Id="rId4" Type="http://schemas.openxmlformats.org/officeDocument/2006/relationships/hyperlink" Target="http://www.ccsse.org/center/" TargetMode="External"/><Relationship Id="rId9" Type="http://schemas.openxmlformats.org/officeDocument/2006/relationships/hyperlink" Target="https://www.teachingtechnicians.org/Resources/PPP/"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pPr>
              <a:lnSpc>
                <a:spcPct val="120000"/>
              </a:lnSpc>
            </a:pPr>
            <a:r>
              <a:rPr lang="en-US" dirty="0" smtClean="0"/>
              <a:t> </a:t>
            </a:r>
            <a:endParaRPr lang="en-US" dirty="0"/>
          </a:p>
        </p:txBody>
      </p:sp>
      <p:sp>
        <p:nvSpPr>
          <p:cNvPr id="3" name="Subtitle 2"/>
          <p:cNvSpPr>
            <a:spLocks noGrp="1"/>
          </p:cNvSpPr>
          <p:nvPr>
            <p:ph type="subTitle" idx="1"/>
          </p:nvPr>
        </p:nvSpPr>
        <p:spPr>
          <a:xfrm>
            <a:off x="508605" y="1301274"/>
            <a:ext cx="8173362" cy="4106756"/>
          </a:xfrm>
        </p:spPr>
        <p:txBody>
          <a:bodyPr>
            <a:normAutofit lnSpcReduction="10000"/>
          </a:bodyPr>
          <a:lstStyle/>
          <a:p>
            <a:pPr>
              <a:lnSpc>
                <a:spcPct val="120000"/>
              </a:lnSpc>
            </a:pPr>
            <a:r>
              <a:rPr lang="en-US" sz="2800" b="1" dirty="0">
                <a:solidFill>
                  <a:schemeClr val="tx1"/>
                </a:solidFill>
              </a:rPr>
              <a:t>Expanding Research Collaboration in ATE Projects:  Two Case Studies Anchored in Improving Manufacturing Student </a:t>
            </a:r>
            <a:r>
              <a:rPr lang="en-US" sz="2800" b="1" dirty="0" smtClean="0">
                <a:solidFill>
                  <a:schemeClr val="tx1"/>
                </a:solidFill>
              </a:rPr>
              <a:t>Success</a:t>
            </a:r>
          </a:p>
          <a:p>
            <a:endParaRPr lang="en-US" sz="2800" dirty="0" smtClean="0">
              <a:solidFill>
                <a:schemeClr val="tx1"/>
              </a:solidFill>
            </a:endParaRPr>
          </a:p>
          <a:p>
            <a:r>
              <a:rPr lang="en-US" sz="2800" dirty="0" smtClean="0">
                <a:solidFill>
                  <a:schemeClr val="tx1"/>
                </a:solidFill>
              </a:rPr>
              <a:t>Presenters:</a:t>
            </a:r>
          </a:p>
          <a:p>
            <a:r>
              <a:rPr lang="en-US" sz="2800" dirty="0" err="1" smtClean="0">
                <a:solidFill>
                  <a:schemeClr val="tx1"/>
                </a:solidFill>
              </a:rPr>
              <a:t>Xueli</a:t>
            </a:r>
            <a:r>
              <a:rPr lang="en-US" sz="2800" dirty="0" smtClean="0">
                <a:solidFill>
                  <a:schemeClr val="tx1"/>
                </a:solidFill>
              </a:rPr>
              <a:t> Wang and L. Allen Phelps, UW-Madison</a:t>
            </a:r>
          </a:p>
          <a:p>
            <a:r>
              <a:rPr lang="en-US" sz="2800" dirty="0" smtClean="0">
                <a:solidFill>
                  <a:schemeClr val="tx1"/>
                </a:solidFill>
              </a:rPr>
              <a:t>Laura </a:t>
            </a:r>
            <a:r>
              <a:rPr lang="en-US" sz="2800" dirty="0" err="1" smtClean="0">
                <a:solidFill>
                  <a:schemeClr val="tx1"/>
                </a:solidFill>
              </a:rPr>
              <a:t>Waurio</a:t>
            </a:r>
            <a:r>
              <a:rPr lang="en-US" sz="2800" dirty="0" smtClean="0">
                <a:solidFill>
                  <a:schemeClr val="tx1"/>
                </a:solidFill>
              </a:rPr>
              <a:t>, Fox Valley Technical College</a:t>
            </a:r>
          </a:p>
          <a:p>
            <a:r>
              <a:rPr lang="en-US" sz="2800" dirty="0" smtClean="0">
                <a:solidFill>
                  <a:schemeClr val="tx1"/>
                </a:solidFill>
              </a:rPr>
              <a:t>Lawrence Gross, Milwaukee Area Technical College</a:t>
            </a:r>
          </a:p>
          <a:p>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2197100" cy="788766"/>
          </a:xfrm>
          <a:prstGeom prst="rect">
            <a:avLst/>
          </a:prstGeom>
          <a:noFill/>
          <a:ln>
            <a:noFill/>
          </a:ln>
          <a:extLst>
            <a:ext uri="{53640926-AAD7-44D8-BBD7-CCE9431645EC}">
              <a14:shadowObscured xmlns:a14="http://schemas.microsoft.com/office/drawing/2010/main"/>
            </a:ext>
          </a:extLst>
        </p:spPr>
      </p:pic>
      <p:sp>
        <p:nvSpPr>
          <p:cNvPr id="7" name="TextBox 6"/>
          <p:cNvSpPr txBox="1"/>
          <p:nvPr/>
        </p:nvSpPr>
        <p:spPr>
          <a:xfrm>
            <a:off x="1739901" y="5783252"/>
            <a:ext cx="68199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This material is based upon work supported by a grant from the National Science </a:t>
            </a:r>
            <a:r>
              <a:rPr lang="en-US" sz="1200" dirty="0" smtClean="0"/>
              <a:t>Foundation (</a:t>
            </a:r>
            <a:r>
              <a:rPr lang="en-US" sz="1200" dirty="0"/>
              <a:t>Award no. 1104226). Any opinions, findings, and conclusions or recommendations expressed </a:t>
            </a:r>
            <a:r>
              <a:rPr lang="en-US" sz="1200" dirty="0" smtClean="0"/>
              <a:t>in this </a:t>
            </a:r>
            <a:r>
              <a:rPr lang="en-US" sz="1200" dirty="0"/>
              <a:t>material are those of the author and do not necessarily reflect </a:t>
            </a:r>
            <a:r>
              <a:rPr lang="en-US" sz="1200" dirty="0" smtClean="0"/>
              <a:t>the </a:t>
            </a:r>
            <a:r>
              <a:rPr lang="en-US" sz="1200" dirty="0"/>
              <a:t>views of the </a:t>
            </a:r>
            <a:r>
              <a:rPr lang="en-US" sz="1200" dirty="0" smtClean="0"/>
              <a:t>National Science </a:t>
            </a:r>
            <a:r>
              <a:rPr lang="en-US" sz="1200" dirty="0"/>
              <a:t>Foundation</a:t>
            </a:r>
          </a:p>
        </p:txBody>
      </p:sp>
      <p:pic>
        <p:nvPicPr>
          <p:cNvPr id="8" name="Picture 7"/>
          <p:cNvPicPr>
            <a:picLocks noChangeAspect="1"/>
          </p:cNvPicPr>
          <p:nvPr/>
        </p:nvPicPr>
        <p:blipFill>
          <a:blip r:embed="rId3"/>
          <a:stretch>
            <a:fillRect/>
          </a:stretch>
        </p:blipFill>
        <p:spPr>
          <a:xfrm>
            <a:off x="609600" y="5661918"/>
            <a:ext cx="850900" cy="889000"/>
          </a:xfrm>
          <a:prstGeom prst="rect">
            <a:avLst/>
          </a:prstGeom>
        </p:spPr>
      </p:pic>
    </p:spTree>
    <p:extLst>
      <p:ext uri="{BB962C8B-B14F-4D97-AF65-F5344CB8AC3E}">
        <p14:creationId xmlns:p14="http://schemas.microsoft.com/office/powerpoint/2010/main" val="1847157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38300" y="604837"/>
            <a:ext cx="5867400" cy="5648325"/>
          </a:xfrm>
          <a:prstGeom prst="rect">
            <a:avLst/>
          </a:prstGeom>
        </p:spPr>
      </p:pic>
    </p:spTree>
    <p:extLst>
      <p:ext uri="{BB962C8B-B14F-4D97-AF65-F5344CB8AC3E}">
        <p14:creationId xmlns:p14="http://schemas.microsoft.com/office/powerpoint/2010/main" val="1317658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3" name="Picture 2"/>
          <p:cNvPicPr>
            <a:picLocks noChangeAspect="1"/>
          </p:cNvPicPr>
          <p:nvPr/>
        </p:nvPicPr>
        <p:blipFill>
          <a:blip r:embed="rId3"/>
          <a:stretch>
            <a:fillRect/>
          </a:stretch>
        </p:blipFill>
        <p:spPr>
          <a:xfrm>
            <a:off x="194044" y="0"/>
            <a:ext cx="8869746" cy="6165555"/>
          </a:xfrm>
          <a:prstGeom prst="rect">
            <a:avLst/>
          </a:prstGeom>
        </p:spPr>
      </p:pic>
    </p:spTree>
    <p:extLst>
      <p:ext uri="{BB962C8B-B14F-4D97-AF65-F5344CB8AC3E}">
        <p14:creationId xmlns:p14="http://schemas.microsoft.com/office/powerpoint/2010/main" val="336080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8228" y="286680"/>
            <a:ext cx="8829088" cy="5563043"/>
          </a:xfrm>
          <a:prstGeom prst="rect">
            <a:avLst/>
          </a:prstGeom>
        </p:spPr>
      </p:pic>
    </p:spTree>
    <p:extLst>
      <p:ext uri="{BB962C8B-B14F-4D97-AF65-F5344CB8AC3E}">
        <p14:creationId xmlns:p14="http://schemas.microsoft.com/office/powerpoint/2010/main" val="64353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Dual-credit Recruitment</a:t>
            </a:r>
            <a:endParaRPr lang="en-US" dirty="0"/>
          </a:p>
        </p:txBody>
      </p:sp>
      <p:pic>
        <p:nvPicPr>
          <p:cNvPr id="5" name="Picture 4"/>
          <p:cNvPicPr>
            <a:picLocks noChangeAspect="1"/>
          </p:cNvPicPr>
          <p:nvPr/>
        </p:nvPicPr>
        <p:blipFill>
          <a:blip r:embed="rId3"/>
          <a:stretch>
            <a:fillRect/>
          </a:stretch>
        </p:blipFill>
        <p:spPr>
          <a:xfrm>
            <a:off x="423862" y="1511341"/>
            <a:ext cx="8296275" cy="4629150"/>
          </a:xfrm>
          <a:prstGeom prst="rect">
            <a:avLst/>
          </a:prstGeom>
        </p:spPr>
      </p:pic>
      <p:pic>
        <p:nvPicPr>
          <p:cNvPr id="6" name="Picture 5"/>
          <p:cNvPicPr>
            <a:picLocks noChangeAspect="1"/>
          </p:cNvPicPr>
          <p:nvPr/>
        </p:nvPicPr>
        <p:blipFill>
          <a:blip r:embed="rId4"/>
          <a:stretch>
            <a:fillRect/>
          </a:stretch>
        </p:blipFill>
        <p:spPr>
          <a:xfrm>
            <a:off x="5740805" y="3825916"/>
            <a:ext cx="2638425" cy="2028825"/>
          </a:xfrm>
          <a:prstGeom prst="rect">
            <a:avLst/>
          </a:prstGeom>
        </p:spPr>
      </p:pic>
      <p:sp>
        <p:nvSpPr>
          <p:cNvPr id="7" name="TextBox 6"/>
          <p:cNvSpPr txBox="1"/>
          <p:nvPr/>
        </p:nvSpPr>
        <p:spPr>
          <a:xfrm>
            <a:off x="372138" y="1191181"/>
            <a:ext cx="8262937"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http://www.fvtc.edu/parents-family/why-fvtc/early-college-credit</a:t>
            </a:r>
          </a:p>
        </p:txBody>
      </p:sp>
      <p:sp>
        <p:nvSpPr>
          <p:cNvPr id="8" name="TextBox 7"/>
          <p:cNvSpPr txBox="1"/>
          <p:nvPr/>
        </p:nvSpPr>
        <p:spPr>
          <a:xfrm>
            <a:off x="2170648" y="5106426"/>
            <a:ext cx="2794593"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accent1"/>
                </a:solidFill>
              </a:rPr>
              <a:t>Course offerings by school</a:t>
            </a:r>
            <a:endParaRPr lang="en-US" dirty="0">
              <a:solidFill>
                <a:schemeClr val="accent1"/>
              </a:solidFill>
            </a:endParaRPr>
          </a:p>
        </p:txBody>
      </p:sp>
      <p:cxnSp>
        <p:nvCxnSpPr>
          <p:cNvPr id="10" name="Straight Arrow Connector 9"/>
          <p:cNvCxnSpPr/>
          <p:nvPr/>
        </p:nvCxnSpPr>
        <p:spPr>
          <a:xfrm flipH="1">
            <a:off x="3593806" y="2817628"/>
            <a:ext cx="1541720" cy="22887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Left Brace 10"/>
          <p:cNvSpPr/>
          <p:nvPr/>
        </p:nvSpPr>
        <p:spPr>
          <a:xfrm>
            <a:off x="5135526" y="2052084"/>
            <a:ext cx="264372" cy="153108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2665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89421" y="243557"/>
            <a:ext cx="6181725" cy="6438900"/>
          </a:xfrm>
          <a:prstGeom prst="rect">
            <a:avLst/>
          </a:prstGeom>
        </p:spPr>
      </p:pic>
    </p:spTree>
    <p:extLst>
      <p:ext uri="{BB962C8B-B14F-4D97-AF65-F5344CB8AC3E}">
        <p14:creationId xmlns:p14="http://schemas.microsoft.com/office/powerpoint/2010/main" val="1798117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srcRect b="707"/>
          <a:stretch/>
        </p:blipFill>
        <p:spPr>
          <a:xfrm>
            <a:off x="135696" y="88900"/>
            <a:ext cx="8901632" cy="6438900"/>
          </a:xfrm>
        </p:spPr>
      </p:pic>
      <p:sp>
        <p:nvSpPr>
          <p:cNvPr id="5" name="Rectangle 4"/>
          <p:cNvSpPr/>
          <p:nvPr/>
        </p:nvSpPr>
        <p:spPr>
          <a:xfrm>
            <a:off x="221883" y="1743740"/>
            <a:ext cx="8708066" cy="297711"/>
          </a:xfrm>
          <a:prstGeom prst="rect">
            <a:avLst/>
          </a:prstGeom>
          <a:solidFill>
            <a:srgbClr val="FFFF00">
              <a:alpha val="1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21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7150" y="266700"/>
            <a:ext cx="9029700" cy="6324600"/>
          </a:xfrm>
          <a:prstGeom prst="rect">
            <a:avLst/>
          </a:prstGeom>
        </p:spPr>
      </p:pic>
    </p:spTree>
    <p:extLst>
      <p:ext uri="{BB962C8B-B14F-4D97-AF65-F5344CB8AC3E}">
        <p14:creationId xmlns:p14="http://schemas.microsoft.com/office/powerpoint/2010/main" val="247623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1143000"/>
          </a:xfrm>
        </p:spPr>
        <p:txBody>
          <a:bodyPr/>
          <a:lstStyle/>
          <a:p>
            <a:r>
              <a:rPr lang="en-US" dirty="0" smtClean="0"/>
              <a:t>Employer Advisory Committees</a:t>
            </a:r>
            <a:endParaRPr lang="en-US" dirty="0"/>
          </a:p>
        </p:txBody>
      </p:sp>
      <p:sp>
        <p:nvSpPr>
          <p:cNvPr id="5" name="Rectangle 4"/>
          <p:cNvSpPr/>
          <p:nvPr/>
        </p:nvSpPr>
        <p:spPr>
          <a:xfrm>
            <a:off x="986589" y="1434510"/>
            <a:ext cx="7170821" cy="4704108"/>
          </a:xfrm>
          <a:prstGeom prst="rect">
            <a:avLst/>
          </a:prstGeom>
        </p:spPr>
        <p:txBody>
          <a:bodyPr wrap="square">
            <a:spAutoFit/>
          </a:bodyPr>
          <a:lstStyle/>
          <a:p>
            <a:pPr>
              <a:lnSpc>
                <a:spcPct val="115000"/>
              </a:lnSpc>
              <a:spcBef>
                <a:spcPts val="300"/>
              </a:spcBef>
              <a:spcAft>
                <a:spcPts val="600"/>
              </a:spcAft>
            </a:pPr>
            <a:r>
              <a:rPr lang="en-US" b="1" dirty="0">
                <a:latin typeface="Calibri" panose="020F0502020204030204" pitchFamily="34" charset="0"/>
                <a:ea typeface="Calibri" panose="020F0502020204030204" pitchFamily="34" charset="0"/>
                <a:cs typeface="Calibri" panose="020F0502020204030204" pitchFamily="34" charset="0"/>
              </a:rPr>
              <a:t>Advisory Committee Effectiveness Scorecard </a:t>
            </a:r>
            <a:r>
              <a:rPr lang="en-US" b="1" dirty="0" smtClean="0">
                <a:latin typeface="Calibri" panose="020F0502020204030204" pitchFamily="34" charset="0"/>
                <a:ea typeface="Calibri" panose="020F0502020204030204" pitchFamily="34" charset="0"/>
                <a:cs typeface="Calibri" panose="020F0502020204030204" pitchFamily="34" charset="0"/>
              </a:rPr>
              <a:t>Measures</a:t>
            </a:r>
            <a:r>
              <a:rPr lang="en-US" dirty="0" smtClean="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Committee includes a minimum of 10 Business Representatives.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Committee meets a minimum of 2 times per academic year.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dirty="0">
                <a:solidFill>
                  <a:schemeClr val="accent1"/>
                </a:solidFill>
                <a:latin typeface="Calibri" panose="020F0502020204030204" pitchFamily="34" charset="0"/>
                <a:ea typeface="Calibri" panose="020F0502020204030204" pitchFamily="34" charset="0"/>
                <a:cs typeface="Calibri" panose="020F0502020204030204" pitchFamily="34" charset="0"/>
              </a:rPr>
              <a:t>Committee membership is reviewed on an annual basis to assure appropriate industry representation.</a:t>
            </a:r>
            <a:endParaRPr lang="en-US"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Committee provides feedback on industry trends at least once per academic year.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Committee reviews program outcomes once per academic year.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Committee members support the program through activities and initiatives outside of the scheduled advisory committee meetings.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300"/>
              </a:spcBef>
              <a:spcAft>
                <a:spcPts val="600"/>
              </a:spcAft>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Committee participation (attendance) rating. Goal is to maintain 50-60% participation.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017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6371" y="6526432"/>
            <a:ext cx="3181850" cy="307777"/>
          </a:xfrm>
          <a:prstGeom prst="rect">
            <a:avLst/>
          </a:prstGeom>
        </p:spPr>
        <p:txBody>
          <a:bodyPr wrap="square">
            <a:spAutoFit/>
          </a:bodyPr>
          <a:lstStyle/>
          <a:p>
            <a:r>
              <a:rPr lang="en-US" sz="1400" dirty="0"/>
              <a:t>http://www.fvtc.edu/our-grads-get-jobs</a:t>
            </a:r>
          </a:p>
        </p:txBody>
      </p:sp>
      <p:pic>
        <p:nvPicPr>
          <p:cNvPr id="5" name="Picture 4"/>
          <p:cNvPicPr>
            <a:picLocks noChangeAspect="1"/>
          </p:cNvPicPr>
          <p:nvPr/>
        </p:nvPicPr>
        <p:blipFill>
          <a:blip r:embed="rId3"/>
          <a:stretch>
            <a:fillRect/>
          </a:stretch>
        </p:blipFill>
        <p:spPr>
          <a:xfrm>
            <a:off x="1157923" y="84220"/>
            <a:ext cx="6575682" cy="6442211"/>
          </a:xfrm>
          <a:prstGeom prst="rect">
            <a:avLst/>
          </a:prstGeom>
        </p:spPr>
      </p:pic>
    </p:spTree>
    <p:extLst>
      <p:ext uri="{BB962C8B-B14F-4D97-AF65-F5344CB8AC3E}">
        <p14:creationId xmlns:p14="http://schemas.microsoft.com/office/powerpoint/2010/main" val="3773837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911" b="-6691"/>
          <a:stretch/>
        </p:blipFill>
        <p:spPr>
          <a:xfrm>
            <a:off x="279400" y="127000"/>
            <a:ext cx="8712200" cy="5999163"/>
          </a:xfrm>
        </p:spPr>
      </p:pic>
    </p:spTree>
    <p:extLst>
      <p:ext uri="{BB962C8B-B14F-4D97-AF65-F5344CB8AC3E}">
        <p14:creationId xmlns:p14="http://schemas.microsoft.com/office/powerpoint/2010/main" val="307867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508605" y="1343911"/>
            <a:ext cx="8292080" cy="5035967"/>
          </a:xfrm>
        </p:spPr>
        <p:txBody>
          <a:bodyPr>
            <a:normAutofit fontScale="77500" lnSpcReduction="20000"/>
          </a:bodyPr>
          <a:lstStyle/>
          <a:p>
            <a:r>
              <a:rPr lang="en-US" b="1" dirty="0" smtClean="0">
                <a:solidFill>
                  <a:schemeClr val="tx1"/>
                </a:solidFill>
              </a:rPr>
              <a:t>Session Overview</a:t>
            </a:r>
          </a:p>
          <a:p>
            <a:pPr algn="l"/>
            <a:r>
              <a:rPr lang="en-US" dirty="0" smtClean="0">
                <a:solidFill>
                  <a:schemeClr val="tx1"/>
                </a:solidFill>
              </a:rPr>
              <a:t>	</a:t>
            </a:r>
            <a:r>
              <a:rPr lang="en-US" sz="2800" dirty="0" smtClean="0">
                <a:solidFill>
                  <a:schemeClr val="tx1"/>
                </a:solidFill>
              </a:rPr>
              <a:t>The METTE Project</a:t>
            </a:r>
          </a:p>
          <a:p>
            <a:pPr algn="l"/>
            <a:r>
              <a:rPr lang="en-US" sz="2800" dirty="0" smtClean="0">
                <a:solidFill>
                  <a:schemeClr val="tx1"/>
                </a:solidFill>
              </a:rPr>
              <a:t>		Student Success Model</a:t>
            </a:r>
          </a:p>
          <a:p>
            <a:pPr algn="l"/>
            <a:r>
              <a:rPr lang="en-US" sz="2800" dirty="0">
                <a:solidFill>
                  <a:schemeClr val="tx1"/>
                </a:solidFill>
              </a:rPr>
              <a:t>	</a:t>
            </a:r>
            <a:r>
              <a:rPr lang="en-US" sz="2800" dirty="0" smtClean="0">
                <a:solidFill>
                  <a:schemeClr val="tx1"/>
                </a:solidFill>
              </a:rPr>
              <a:t>	Research and Innovation Framework</a:t>
            </a:r>
          </a:p>
          <a:p>
            <a:pPr algn="l"/>
            <a:r>
              <a:rPr lang="en-US" sz="2800" dirty="0" smtClean="0">
                <a:solidFill>
                  <a:schemeClr val="tx1"/>
                </a:solidFill>
              </a:rPr>
              <a:t>	Case Study 1:  FVTC Dual Credit Partnerships</a:t>
            </a:r>
          </a:p>
          <a:p>
            <a:pPr algn="l"/>
            <a:r>
              <a:rPr lang="en-US" sz="2800" dirty="0">
                <a:solidFill>
                  <a:schemeClr val="tx1"/>
                </a:solidFill>
              </a:rPr>
              <a:t>	</a:t>
            </a:r>
            <a:r>
              <a:rPr lang="en-US" sz="2800" dirty="0" smtClean="0">
                <a:solidFill>
                  <a:schemeClr val="tx1"/>
                </a:solidFill>
              </a:rPr>
              <a:t>	The Evidence</a:t>
            </a:r>
          </a:p>
          <a:p>
            <a:pPr algn="l"/>
            <a:r>
              <a:rPr lang="en-US" sz="2800" dirty="0">
                <a:solidFill>
                  <a:schemeClr val="tx1"/>
                </a:solidFill>
              </a:rPr>
              <a:t>	</a:t>
            </a:r>
            <a:r>
              <a:rPr lang="en-US" sz="2800" dirty="0" smtClean="0">
                <a:solidFill>
                  <a:schemeClr val="tx1"/>
                </a:solidFill>
              </a:rPr>
              <a:t>	Strategies for Improving Student Success</a:t>
            </a:r>
          </a:p>
          <a:p>
            <a:pPr algn="l"/>
            <a:r>
              <a:rPr lang="en-US" sz="2800" dirty="0">
                <a:solidFill>
                  <a:schemeClr val="tx1"/>
                </a:solidFill>
              </a:rPr>
              <a:t>	</a:t>
            </a:r>
            <a:r>
              <a:rPr lang="en-US" sz="2800" dirty="0" smtClean="0">
                <a:solidFill>
                  <a:schemeClr val="tx1"/>
                </a:solidFill>
              </a:rPr>
              <a:t>		Career Jump Start High Schools</a:t>
            </a:r>
          </a:p>
          <a:p>
            <a:pPr algn="l"/>
            <a:r>
              <a:rPr lang="en-US" sz="2800" dirty="0">
                <a:solidFill>
                  <a:schemeClr val="tx1"/>
                </a:solidFill>
              </a:rPr>
              <a:t>	</a:t>
            </a:r>
            <a:r>
              <a:rPr lang="en-US" sz="2800" dirty="0" smtClean="0">
                <a:solidFill>
                  <a:schemeClr val="tx1"/>
                </a:solidFill>
              </a:rPr>
              <a:t>		Appleton West Technical Academy</a:t>
            </a:r>
          </a:p>
          <a:p>
            <a:pPr algn="l"/>
            <a:r>
              <a:rPr lang="en-US" sz="2800" dirty="0">
                <a:solidFill>
                  <a:schemeClr val="tx1"/>
                </a:solidFill>
              </a:rPr>
              <a:t>	</a:t>
            </a:r>
            <a:r>
              <a:rPr lang="en-US" sz="2800" dirty="0" smtClean="0">
                <a:solidFill>
                  <a:schemeClr val="tx1"/>
                </a:solidFill>
              </a:rPr>
              <a:t>Case Study 2:  MATC Contextualized Remedial Math </a:t>
            </a:r>
          </a:p>
          <a:p>
            <a:pPr algn="l"/>
            <a:r>
              <a:rPr lang="en-US" sz="2800" dirty="0">
                <a:solidFill>
                  <a:schemeClr val="tx1"/>
                </a:solidFill>
              </a:rPr>
              <a:t>	</a:t>
            </a:r>
            <a:r>
              <a:rPr lang="en-US" sz="2800" dirty="0" smtClean="0">
                <a:solidFill>
                  <a:schemeClr val="tx1"/>
                </a:solidFill>
              </a:rPr>
              <a:t>		Innovation: Reinventing remedial math through 						contextualization  </a:t>
            </a:r>
          </a:p>
          <a:p>
            <a:pPr indent="-1828800" algn="l"/>
            <a:r>
              <a:rPr lang="en-US" sz="2800" dirty="0">
                <a:solidFill>
                  <a:schemeClr val="tx1"/>
                </a:solidFill>
              </a:rPr>
              <a:t>	</a:t>
            </a:r>
            <a:r>
              <a:rPr lang="en-US" sz="2800" dirty="0" smtClean="0">
                <a:solidFill>
                  <a:schemeClr val="tx1"/>
                </a:solidFill>
              </a:rPr>
              <a:t>		Research: Longitudinal mixed-methods design to study 				impact on student success	</a:t>
            </a:r>
            <a:r>
              <a:rPr lang="en-US" sz="2800" dirty="0">
                <a:solidFill>
                  <a:schemeClr val="tx1"/>
                </a:solidFill>
              </a:rPr>
              <a:t>	</a:t>
            </a:r>
            <a:r>
              <a:rPr lang="en-US" sz="2800" dirty="0" smtClean="0">
                <a:solidFill>
                  <a:schemeClr val="tx1"/>
                </a:solidFill>
              </a:rPr>
              <a:t>	</a:t>
            </a:r>
            <a:endParaRPr lang="en-US" dirty="0">
              <a:solidFill>
                <a:schemeClr val="tx1"/>
              </a:solidFill>
            </a:endParaRPr>
          </a:p>
        </p:txBody>
      </p:sp>
      <p:pic>
        <p:nvPicPr>
          <p:cNvPr id="4" name="logo" descr="IA: Institute for Innovative Assessment"/>
          <p:cNvPicPr/>
          <p:nvPr/>
        </p:nvPicPr>
        <p:blipFill rotWithShape="1">
          <a:blip r:embed="rId3">
            <a:extLst>
              <a:ext uri="{28A0092B-C50C-407E-A947-70E740481C1C}">
                <a14:useLocalDpi xmlns:a14="http://schemas.microsoft.com/office/drawing/2010/main" val="0"/>
              </a:ext>
            </a:extLst>
          </a:blip>
          <a:srcRect r="71439"/>
          <a:stretch/>
        </p:blipFill>
        <p:spPr bwMode="auto">
          <a:xfrm>
            <a:off x="457200" y="392693"/>
            <a:ext cx="2311400" cy="9512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3290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22974" b="890"/>
          <a:stretch/>
        </p:blipFill>
        <p:spPr>
          <a:xfrm>
            <a:off x="457200" y="152400"/>
            <a:ext cx="8229600" cy="6375400"/>
          </a:xfrm>
        </p:spPr>
      </p:pic>
    </p:spTree>
    <p:extLst>
      <p:ext uri="{BB962C8B-B14F-4D97-AF65-F5344CB8AC3E}">
        <p14:creationId xmlns:p14="http://schemas.microsoft.com/office/powerpoint/2010/main" val="714736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235" t="-2729" r="-1235" b="-2864"/>
          <a:stretch/>
        </p:blipFill>
        <p:spPr>
          <a:xfrm>
            <a:off x="99029" y="0"/>
            <a:ext cx="8970096" cy="6769100"/>
          </a:xfrm>
        </p:spPr>
      </p:pic>
    </p:spTree>
    <p:extLst>
      <p:ext uri="{BB962C8B-B14F-4D97-AF65-F5344CB8AC3E}">
        <p14:creationId xmlns:p14="http://schemas.microsoft.com/office/powerpoint/2010/main" val="1718124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Autofit/>
          </a:bodyPr>
          <a:lstStyle/>
          <a:p>
            <a:r>
              <a:rPr lang="en-US" sz="3600" dirty="0">
                <a:latin typeface="+mn-lt"/>
              </a:rPr>
              <a:t>Case 2: Contextualized Remedial Math Offerings in METTE programs at MATC</a:t>
            </a:r>
          </a:p>
        </p:txBody>
      </p:sp>
      <p:sp>
        <p:nvSpPr>
          <p:cNvPr id="3" name="Content Placeholder 2"/>
          <p:cNvSpPr>
            <a:spLocks noGrp="1"/>
          </p:cNvSpPr>
          <p:nvPr>
            <p:ph idx="1"/>
          </p:nvPr>
        </p:nvSpPr>
        <p:spPr>
          <a:xfrm flipV="1">
            <a:off x="457200" y="6126163"/>
            <a:ext cx="8229600" cy="45719"/>
          </a:xfrm>
        </p:spPr>
        <p:txBody>
          <a:bodyPr>
            <a:normAutofit fontScale="25000" lnSpcReduction="20000"/>
          </a:bodyPr>
          <a:lstStyle/>
          <a:p>
            <a:pPr marL="0" indent="0">
              <a:buNone/>
            </a:pPr>
            <a:endParaRPr lang="en-US" dirty="0"/>
          </a:p>
        </p:txBody>
      </p:sp>
      <p:sp>
        <p:nvSpPr>
          <p:cNvPr id="4" name="Rectangle 3"/>
          <p:cNvSpPr/>
          <p:nvPr/>
        </p:nvSpPr>
        <p:spPr>
          <a:xfrm>
            <a:off x="1066799" y="2136339"/>
            <a:ext cx="6981825" cy="3046988"/>
          </a:xfrm>
          <a:prstGeom prst="rect">
            <a:avLst/>
          </a:prstGeom>
        </p:spPr>
        <p:txBody>
          <a:bodyPr wrap="square">
            <a:spAutoFit/>
          </a:bodyPr>
          <a:lstStyle/>
          <a:p>
            <a:r>
              <a:rPr lang="en-US" sz="2400" dirty="0"/>
              <a:t>Contextualized instruction, also referred to as contextualized teaching and learning (CTL), is “a diverse family of instructional strategies designed to more seamlessly link the learning of foundational skills and academic or occupational content by focusing teaching and learning squarely on concrete applications in a specific context that is of interest to the student” (</a:t>
            </a:r>
            <a:r>
              <a:rPr lang="en-US" sz="2400" dirty="0" err="1"/>
              <a:t>Mazzeo</a:t>
            </a:r>
            <a:r>
              <a:rPr lang="en-US" sz="2400" dirty="0"/>
              <a:t>, 2008, p. 3). </a:t>
            </a:r>
          </a:p>
        </p:txBody>
      </p:sp>
    </p:spTree>
    <p:extLst>
      <p:ext uri="{BB962C8B-B14F-4D97-AF65-F5344CB8AC3E}">
        <p14:creationId xmlns:p14="http://schemas.microsoft.com/office/powerpoint/2010/main" val="118004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24" y="588645"/>
            <a:ext cx="8538063" cy="5122838"/>
          </a:xfrm>
          <a:prstGeom prst="rect">
            <a:avLst/>
          </a:prstGeom>
        </p:spPr>
      </p:pic>
    </p:spTree>
    <p:extLst>
      <p:ext uri="{BB962C8B-B14F-4D97-AF65-F5344CB8AC3E}">
        <p14:creationId xmlns:p14="http://schemas.microsoft.com/office/powerpoint/2010/main" val="1457323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System/meaning</a:t>
            </a:r>
            <a:endParaRPr lang="en-US" dirty="0"/>
          </a:p>
        </p:txBody>
      </p:sp>
      <p:sp>
        <p:nvSpPr>
          <p:cNvPr id="3" name="Content Placeholder 2"/>
          <p:cNvSpPr>
            <a:spLocks noGrp="1"/>
          </p:cNvSpPr>
          <p:nvPr>
            <p:ph idx="1"/>
          </p:nvPr>
        </p:nvSpPr>
        <p:spPr/>
        <p:txBody>
          <a:bodyPr/>
          <a:lstStyle/>
          <a:p>
            <a:r>
              <a:rPr lang="en-US" dirty="0" smtClean="0"/>
              <a:t>Context</a:t>
            </a:r>
          </a:p>
          <a:p>
            <a:pPr lvl="1"/>
            <a:r>
              <a:rPr lang="en-US" dirty="0" smtClean="0"/>
              <a:t>Units of measure</a:t>
            </a:r>
          </a:p>
          <a:p>
            <a:pPr lvl="1"/>
            <a:r>
              <a:rPr lang="en-US" dirty="0" smtClean="0"/>
              <a:t>definition</a:t>
            </a:r>
            <a:endParaRPr lang="en-US" dirty="0"/>
          </a:p>
        </p:txBody>
      </p:sp>
    </p:spTree>
    <p:extLst>
      <p:ext uri="{BB962C8B-B14F-4D97-AF65-F5344CB8AC3E}">
        <p14:creationId xmlns:p14="http://schemas.microsoft.com/office/powerpoint/2010/main" val="3860295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jaberwocky</a:t>
            </a:r>
            <a:endParaRPr lang="en-US" dirty="0"/>
          </a:p>
        </p:txBody>
      </p:sp>
      <p:sp>
        <p:nvSpPr>
          <p:cNvPr id="3" name="Content Placeholder 2"/>
          <p:cNvSpPr>
            <a:spLocks noGrp="1"/>
          </p:cNvSpPr>
          <p:nvPr>
            <p:ph idx="1"/>
          </p:nvPr>
        </p:nvSpPr>
        <p:spPr>
          <a:xfrm>
            <a:off x="533400" y="1600200"/>
            <a:ext cx="8229600" cy="4525963"/>
          </a:xfrm>
        </p:spPr>
        <p:txBody>
          <a:bodyPr>
            <a:normAutofit fontScale="40000" lnSpcReduction="20000"/>
          </a:bodyPr>
          <a:lstStyle/>
          <a:p>
            <a:pPr marL="0" indent="0">
              <a:buNone/>
            </a:pPr>
            <a:r>
              <a:rPr lang="en-US" sz="10100" dirty="0" err="1" smtClean="0"/>
              <a:t>`Twas</a:t>
            </a:r>
            <a:r>
              <a:rPr lang="en-US" sz="10100" dirty="0" smtClean="0"/>
              <a:t> </a:t>
            </a:r>
            <a:r>
              <a:rPr lang="en-US" sz="10100" dirty="0" err="1" smtClean="0"/>
              <a:t>brillig</a:t>
            </a:r>
            <a:r>
              <a:rPr lang="en-US" sz="10100" dirty="0" smtClean="0"/>
              <a:t>, and the </a:t>
            </a:r>
            <a:r>
              <a:rPr lang="en-US" sz="10100" dirty="0" err="1" smtClean="0"/>
              <a:t>slithy</a:t>
            </a:r>
            <a:r>
              <a:rPr lang="en-US" sz="10100" dirty="0" smtClean="0"/>
              <a:t> </a:t>
            </a:r>
            <a:r>
              <a:rPr lang="en-US" sz="10100" dirty="0" err="1" smtClean="0"/>
              <a:t>toves</a:t>
            </a:r>
            <a:endParaRPr lang="en-US" sz="10100" dirty="0" smtClean="0"/>
          </a:p>
          <a:p>
            <a:pPr marL="0" indent="0">
              <a:buNone/>
            </a:pPr>
            <a:r>
              <a:rPr lang="en-US" sz="10100" dirty="0" smtClean="0"/>
              <a:t>  Did gyre and </a:t>
            </a:r>
            <a:r>
              <a:rPr lang="en-US" sz="10100" dirty="0" err="1" smtClean="0"/>
              <a:t>gimble</a:t>
            </a:r>
            <a:r>
              <a:rPr lang="en-US" sz="10100" dirty="0" smtClean="0"/>
              <a:t> in the </a:t>
            </a:r>
            <a:r>
              <a:rPr lang="en-US" sz="10100" dirty="0" err="1" smtClean="0"/>
              <a:t>wabe</a:t>
            </a:r>
            <a:r>
              <a:rPr lang="en-US" sz="10100" dirty="0" smtClean="0"/>
              <a:t>:</a:t>
            </a:r>
          </a:p>
          <a:p>
            <a:pPr marL="0" indent="0">
              <a:buNone/>
            </a:pPr>
            <a:r>
              <a:rPr lang="en-US" sz="10100" dirty="0" smtClean="0"/>
              <a:t>All </a:t>
            </a:r>
            <a:r>
              <a:rPr lang="en-US" sz="10100" dirty="0" err="1" smtClean="0"/>
              <a:t>mimsy</a:t>
            </a:r>
            <a:r>
              <a:rPr lang="en-US" sz="10100" dirty="0" smtClean="0"/>
              <a:t> were the </a:t>
            </a:r>
            <a:r>
              <a:rPr lang="en-US" sz="10100" dirty="0" err="1" smtClean="0"/>
              <a:t>borogoves</a:t>
            </a:r>
            <a:r>
              <a:rPr lang="en-US" sz="10100" dirty="0" smtClean="0"/>
              <a:t>,</a:t>
            </a:r>
          </a:p>
          <a:p>
            <a:pPr marL="0" indent="0">
              <a:buNone/>
            </a:pPr>
            <a:r>
              <a:rPr lang="en-US" sz="10100" dirty="0" smtClean="0"/>
              <a:t>  And the </a:t>
            </a:r>
            <a:r>
              <a:rPr lang="en-US" sz="10100" dirty="0" err="1" smtClean="0"/>
              <a:t>mome</a:t>
            </a:r>
            <a:r>
              <a:rPr lang="en-US" sz="10100" dirty="0" smtClean="0"/>
              <a:t> </a:t>
            </a:r>
            <a:r>
              <a:rPr lang="en-US" sz="10100" dirty="0" err="1" smtClean="0"/>
              <a:t>raths</a:t>
            </a:r>
            <a:r>
              <a:rPr lang="en-US" sz="10100" dirty="0" smtClean="0"/>
              <a:t> </a:t>
            </a:r>
            <a:r>
              <a:rPr lang="en-US" sz="10100" dirty="0" err="1" smtClean="0"/>
              <a:t>outgrabe</a:t>
            </a:r>
            <a:r>
              <a:rPr lang="en-US" sz="10100" dirty="0" smtClean="0"/>
              <a:t>.</a:t>
            </a:r>
          </a:p>
          <a:p>
            <a:pPr marL="0" indent="0">
              <a:buNone/>
            </a:pPr>
            <a:endParaRPr lang="en-US" sz="10100" dirty="0" smtClean="0"/>
          </a:p>
          <a:p>
            <a:pPr marL="0" indent="0">
              <a:buNone/>
            </a:pPr>
            <a:r>
              <a:rPr lang="en-US" dirty="0" smtClean="0"/>
              <a:t> </a:t>
            </a:r>
            <a:endParaRPr lang="en-US" sz="9000"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 </a:t>
            </a:r>
          </a:p>
          <a:p>
            <a:endParaRPr lang="en-US" dirty="0" smtClean="0"/>
          </a:p>
          <a:p>
            <a:endParaRPr lang="en-US" dirty="0" smtClean="0"/>
          </a:p>
          <a:p>
            <a:endParaRPr lang="en-US" dirty="0"/>
          </a:p>
        </p:txBody>
      </p:sp>
    </p:spTree>
    <p:extLst>
      <p:ext uri="{BB962C8B-B14F-4D97-AF65-F5344CB8AC3E}">
        <p14:creationId xmlns:p14="http://schemas.microsoft.com/office/powerpoint/2010/main" val="4151757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jaberwocky</a:t>
            </a:r>
            <a:endParaRPr lang="en-US" dirty="0"/>
          </a:p>
        </p:txBody>
      </p:sp>
      <p:sp>
        <p:nvSpPr>
          <p:cNvPr id="3" name="Content Placeholder 2"/>
          <p:cNvSpPr>
            <a:spLocks noGrp="1"/>
          </p:cNvSpPr>
          <p:nvPr>
            <p:ph idx="1"/>
          </p:nvPr>
        </p:nvSpPr>
        <p:spPr>
          <a:xfrm>
            <a:off x="533400" y="1600200"/>
            <a:ext cx="8229600" cy="4525963"/>
          </a:xfrm>
        </p:spPr>
        <p:txBody>
          <a:bodyPr>
            <a:normAutofit fontScale="32500" lnSpcReduction="20000"/>
          </a:bodyPr>
          <a:lstStyle/>
          <a:p>
            <a:pPr marL="0" indent="0">
              <a:buNone/>
            </a:pPr>
            <a:r>
              <a:rPr lang="en-US" sz="10100" dirty="0" err="1" smtClean="0"/>
              <a:t>`Twas</a:t>
            </a:r>
            <a:r>
              <a:rPr lang="en-US" sz="10100" dirty="0" smtClean="0"/>
              <a:t> </a:t>
            </a:r>
            <a:r>
              <a:rPr lang="en-US" sz="10100" dirty="0" err="1" smtClean="0"/>
              <a:t>brillig</a:t>
            </a:r>
            <a:r>
              <a:rPr lang="en-US" sz="10100" dirty="0" smtClean="0"/>
              <a:t>, and the </a:t>
            </a:r>
            <a:r>
              <a:rPr lang="en-US" sz="10100" dirty="0" err="1" smtClean="0"/>
              <a:t>slithy</a:t>
            </a:r>
            <a:r>
              <a:rPr lang="en-US" sz="10100" dirty="0" smtClean="0"/>
              <a:t> </a:t>
            </a:r>
            <a:r>
              <a:rPr lang="en-US" sz="10100" dirty="0" err="1" smtClean="0"/>
              <a:t>toves</a:t>
            </a:r>
            <a:endParaRPr lang="en-US" sz="10100" dirty="0" smtClean="0"/>
          </a:p>
          <a:p>
            <a:pPr marL="0" indent="0">
              <a:buNone/>
            </a:pPr>
            <a:r>
              <a:rPr lang="en-US" sz="10100" dirty="0" smtClean="0"/>
              <a:t>  Did gyre and </a:t>
            </a:r>
            <a:r>
              <a:rPr lang="en-US" sz="10100" dirty="0" err="1" smtClean="0"/>
              <a:t>gimble</a:t>
            </a:r>
            <a:r>
              <a:rPr lang="en-US" sz="10100" dirty="0" smtClean="0"/>
              <a:t> in the </a:t>
            </a:r>
            <a:r>
              <a:rPr lang="en-US" sz="10100" dirty="0" err="1" smtClean="0"/>
              <a:t>wabe</a:t>
            </a:r>
            <a:r>
              <a:rPr lang="en-US" sz="10100" dirty="0" smtClean="0"/>
              <a:t>:</a:t>
            </a:r>
          </a:p>
          <a:p>
            <a:pPr marL="0" indent="0">
              <a:buNone/>
            </a:pPr>
            <a:r>
              <a:rPr lang="en-US" sz="10100" dirty="0" smtClean="0"/>
              <a:t>All </a:t>
            </a:r>
            <a:r>
              <a:rPr lang="en-US" sz="10100" dirty="0" err="1" smtClean="0"/>
              <a:t>mimsy</a:t>
            </a:r>
            <a:r>
              <a:rPr lang="en-US" sz="10100" dirty="0" smtClean="0"/>
              <a:t> were the </a:t>
            </a:r>
            <a:r>
              <a:rPr lang="en-US" sz="10100" dirty="0" err="1" smtClean="0"/>
              <a:t>borogoves</a:t>
            </a:r>
            <a:r>
              <a:rPr lang="en-US" sz="10100" dirty="0" smtClean="0"/>
              <a:t>,</a:t>
            </a:r>
          </a:p>
          <a:p>
            <a:pPr marL="0" indent="0">
              <a:buNone/>
            </a:pPr>
            <a:r>
              <a:rPr lang="en-US" sz="10100" dirty="0" smtClean="0"/>
              <a:t>  And the </a:t>
            </a:r>
            <a:r>
              <a:rPr lang="en-US" sz="10100" dirty="0" err="1" smtClean="0"/>
              <a:t>mome</a:t>
            </a:r>
            <a:r>
              <a:rPr lang="en-US" sz="10100" dirty="0" smtClean="0"/>
              <a:t> </a:t>
            </a:r>
            <a:r>
              <a:rPr lang="en-US" sz="10100" dirty="0" err="1" smtClean="0"/>
              <a:t>raths</a:t>
            </a:r>
            <a:r>
              <a:rPr lang="en-US" sz="10100" dirty="0" smtClean="0"/>
              <a:t> </a:t>
            </a:r>
            <a:r>
              <a:rPr lang="en-US" sz="10100" dirty="0" err="1" smtClean="0"/>
              <a:t>outgrabe</a:t>
            </a:r>
            <a:r>
              <a:rPr lang="en-US" sz="10100" dirty="0" smtClean="0"/>
              <a:t>.</a:t>
            </a:r>
          </a:p>
          <a:p>
            <a:pPr marL="0" indent="0">
              <a:buNone/>
            </a:pPr>
            <a:endParaRPr lang="en-US" sz="10100" dirty="0" smtClean="0"/>
          </a:p>
          <a:p>
            <a:pPr marL="0" indent="0">
              <a:buNone/>
            </a:pPr>
            <a:r>
              <a:rPr lang="en-US" dirty="0" smtClean="0"/>
              <a:t> </a:t>
            </a:r>
            <a:r>
              <a:rPr lang="en-US" sz="9000" dirty="0" smtClean="0"/>
              <a:t>follows the rules of </a:t>
            </a:r>
            <a:r>
              <a:rPr lang="en-US" sz="9000" dirty="0" smtClean="0"/>
              <a:t>grammar</a:t>
            </a:r>
            <a:endParaRPr lang="en-US" sz="9000" dirty="0" smtClean="0"/>
          </a:p>
          <a:p>
            <a:pPr marL="0" indent="0">
              <a:buNone/>
            </a:pPr>
            <a:r>
              <a:rPr lang="en-US" sz="9000" dirty="0" smtClean="0"/>
              <a:t>Has no real meaning</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 </a:t>
            </a:r>
          </a:p>
          <a:p>
            <a:endParaRPr lang="en-US" dirty="0" smtClean="0"/>
          </a:p>
          <a:p>
            <a:endParaRPr lang="en-US" dirty="0" smtClean="0"/>
          </a:p>
          <a:p>
            <a:endParaRPr lang="en-US" dirty="0"/>
          </a:p>
        </p:txBody>
      </p:sp>
    </p:spTree>
    <p:extLst>
      <p:ext uri="{BB962C8B-B14F-4D97-AF65-F5344CB8AC3E}">
        <p14:creationId xmlns:p14="http://schemas.microsoft.com/office/powerpoint/2010/main" val="1064645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8000" dirty="0" smtClean="0"/>
              <a:t>    36   4   9</a:t>
            </a:r>
          </a:p>
        </p:txBody>
      </p:sp>
    </p:spTree>
    <p:extLst>
      <p:ext uri="{BB962C8B-B14F-4D97-AF65-F5344CB8AC3E}">
        <p14:creationId xmlns:p14="http://schemas.microsoft.com/office/powerpoint/2010/main" val="8931251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8000" dirty="0" smtClean="0"/>
              <a:t>    36 ÷ 4 = 9</a:t>
            </a:r>
          </a:p>
          <a:p>
            <a:endParaRPr lang="en-US" dirty="0"/>
          </a:p>
          <a:p>
            <a:r>
              <a:rPr lang="en-US" dirty="0"/>
              <a:t>F</a:t>
            </a:r>
            <a:r>
              <a:rPr lang="en-US" dirty="0" smtClean="0"/>
              <a:t>ollows all the rules of math</a:t>
            </a:r>
          </a:p>
          <a:p>
            <a:r>
              <a:rPr lang="en-US" dirty="0" smtClean="0"/>
              <a:t>Has no real meaning</a:t>
            </a:r>
            <a:endParaRPr lang="en-US" dirty="0"/>
          </a:p>
        </p:txBody>
      </p:sp>
    </p:spTree>
    <p:extLst>
      <p:ext uri="{BB962C8B-B14F-4D97-AF65-F5344CB8AC3E}">
        <p14:creationId xmlns:p14="http://schemas.microsoft.com/office/powerpoint/2010/main" val="4557540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b="1" dirty="0"/>
              <a:t>36 ÷ 4 = 9</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solidFill>
                  <a:schemeClr val="tx1"/>
                </a:solidFill>
              </a:rPr>
              <a:t>3 dozen eggs yield how many</a:t>
            </a:r>
          </a:p>
          <a:p>
            <a:r>
              <a:rPr lang="en-US" dirty="0" smtClean="0">
                <a:solidFill>
                  <a:schemeClr val="tx1"/>
                </a:solidFill>
              </a:rPr>
              <a:t>4 egg </a:t>
            </a:r>
            <a:r>
              <a:rPr lang="en-US" dirty="0" err="1" smtClean="0">
                <a:solidFill>
                  <a:schemeClr val="tx1"/>
                </a:solidFill>
              </a:rPr>
              <a:t>omelettes</a:t>
            </a:r>
            <a:endParaRPr lang="en-US" dirty="0">
              <a:solidFill>
                <a:schemeClr val="tx1"/>
              </a:solidFill>
            </a:endParaRPr>
          </a:p>
        </p:txBody>
      </p:sp>
    </p:spTree>
    <p:extLst>
      <p:ext uri="{BB962C8B-B14F-4D97-AF65-F5344CB8AC3E}">
        <p14:creationId xmlns:p14="http://schemas.microsoft.com/office/powerpoint/2010/main" val="3993277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ubtitle 2"/>
          <p:cNvSpPr>
            <a:spLocks noGrp="1"/>
          </p:cNvSpPr>
          <p:nvPr>
            <p:ph idx="1"/>
          </p:nvPr>
        </p:nvSpPr>
        <p:spPr>
          <a:xfrm>
            <a:off x="457200" y="1417638"/>
            <a:ext cx="8229600" cy="4708525"/>
          </a:xfrm>
        </p:spPr>
        <p:txBody>
          <a:bodyPr>
            <a:normAutofit lnSpcReduction="10000"/>
          </a:bodyPr>
          <a:lstStyle/>
          <a:p>
            <a:pPr marL="0" indent="0" algn="ctr">
              <a:buNone/>
            </a:pPr>
            <a:r>
              <a:rPr lang="en-US" dirty="0" smtClean="0"/>
              <a:t>Improving Educational Outcomes in </a:t>
            </a:r>
            <a:r>
              <a:rPr lang="en-US" b="1" dirty="0" smtClean="0"/>
              <a:t>M</a:t>
            </a:r>
            <a:r>
              <a:rPr lang="en-US" dirty="0" smtClean="0"/>
              <a:t>anufacturing </a:t>
            </a:r>
            <a:r>
              <a:rPr lang="en-US" b="1" dirty="0" smtClean="0"/>
              <a:t>E</a:t>
            </a:r>
            <a:r>
              <a:rPr lang="en-US" dirty="0" smtClean="0"/>
              <a:t>ngineering </a:t>
            </a:r>
            <a:r>
              <a:rPr lang="en-US" b="1" dirty="0" smtClean="0"/>
              <a:t>T</a:t>
            </a:r>
            <a:r>
              <a:rPr lang="en-US" dirty="0" smtClean="0"/>
              <a:t>echnologist and </a:t>
            </a:r>
            <a:r>
              <a:rPr lang="en-US" b="1" dirty="0" smtClean="0"/>
              <a:t>T</a:t>
            </a:r>
            <a:r>
              <a:rPr lang="en-US" dirty="0" smtClean="0"/>
              <a:t>echnician </a:t>
            </a:r>
            <a:r>
              <a:rPr lang="en-US" b="1" dirty="0" smtClean="0"/>
              <a:t>E</a:t>
            </a:r>
            <a:r>
              <a:rPr lang="en-US" dirty="0" smtClean="0"/>
              <a:t>ducation </a:t>
            </a:r>
          </a:p>
          <a:p>
            <a:r>
              <a:rPr lang="en-US" dirty="0" smtClean="0"/>
              <a:t>Research and Innovation Partnership to Improve Student Success</a:t>
            </a:r>
          </a:p>
          <a:p>
            <a:r>
              <a:rPr lang="en-US" dirty="0" smtClean="0"/>
              <a:t>Five Partners:  UW-Madison, FVTC, MATC-Milwaukee, MPTC, and WCTC</a:t>
            </a:r>
          </a:p>
          <a:p>
            <a:r>
              <a:rPr lang="en-US" dirty="0" smtClean="0"/>
              <a:t>Student Success Model </a:t>
            </a:r>
          </a:p>
          <a:p>
            <a:r>
              <a:rPr lang="en-US" dirty="0" smtClean="0"/>
              <a:t>Research and Innovation Framework</a:t>
            </a:r>
          </a:p>
          <a:p>
            <a:endParaRPr lang="en-US" dirty="0"/>
          </a:p>
          <a:p>
            <a:pPr marL="0" indent="0">
              <a:buNone/>
            </a:pPr>
            <a:endParaRPr lang="en-US" dirty="0" smtClean="0"/>
          </a:p>
        </p:txBody>
      </p:sp>
      <p:pic>
        <p:nvPicPr>
          <p:cNvPr id="4" name="logo" descr="IA: Institute for Innovative Assessment"/>
          <p:cNvPicPr/>
          <p:nvPr/>
        </p:nvPicPr>
        <p:blipFill rotWithShape="1">
          <a:blip r:embed="rId3">
            <a:extLst>
              <a:ext uri="{28A0092B-C50C-407E-A947-70E740481C1C}">
                <a14:useLocalDpi xmlns:a14="http://schemas.microsoft.com/office/drawing/2010/main" val="0"/>
              </a:ext>
            </a:extLst>
          </a:blip>
          <a:srcRect r="71439"/>
          <a:stretch/>
        </p:blipFill>
        <p:spPr bwMode="auto">
          <a:xfrm>
            <a:off x="457200" y="392693"/>
            <a:ext cx="1955800" cy="7887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8797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The contextualized math remedial curriculum </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a:latin typeface="Cambria" pitchFamily="18" charset="0"/>
              </a:rPr>
              <a:t>Developed for students aspiring to enroll in manufacturing and engineering programs but in need of remedial math</a:t>
            </a:r>
          </a:p>
          <a:p>
            <a:endParaRPr lang="en-US" dirty="0"/>
          </a:p>
        </p:txBody>
      </p:sp>
    </p:spTree>
    <p:extLst>
      <p:ext uri="{BB962C8B-B14F-4D97-AF65-F5344CB8AC3E}">
        <p14:creationId xmlns:p14="http://schemas.microsoft.com/office/powerpoint/2010/main" val="2020105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The contextualized math remedial curriculum </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a:solidFill>
                  <a:schemeClr val="tx1">
                    <a:lumMod val="50000"/>
                    <a:lumOff val="50000"/>
                  </a:schemeClr>
                </a:solidFill>
                <a:latin typeface="Cambria" pitchFamily="18" charset="0"/>
              </a:rPr>
              <a:t>Developed for students aspiring to enroll in manufacturing and engineering programs but in need of remedial math</a:t>
            </a:r>
          </a:p>
          <a:p>
            <a:pPr>
              <a:buFont typeface="Arial" pitchFamily="34" charset="0"/>
              <a:buChar char="•"/>
            </a:pPr>
            <a:r>
              <a:rPr lang="en-US" dirty="0">
                <a:latin typeface="Cambria" pitchFamily="18" charset="0"/>
              </a:rPr>
              <a:t>Developed by faculty from Mechanical Design and Welding Technology with input from Electronics</a:t>
            </a:r>
          </a:p>
          <a:p>
            <a:endParaRPr lang="en-US" dirty="0"/>
          </a:p>
        </p:txBody>
      </p:sp>
    </p:spTree>
    <p:extLst>
      <p:ext uri="{BB962C8B-B14F-4D97-AF65-F5344CB8AC3E}">
        <p14:creationId xmlns:p14="http://schemas.microsoft.com/office/powerpoint/2010/main" val="877144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The contextualized math remedial curriculum </a:t>
            </a:r>
            <a:endParaRPr lang="en-US" dirty="0"/>
          </a:p>
        </p:txBody>
      </p:sp>
      <p:sp>
        <p:nvSpPr>
          <p:cNvPr id="3" name="Content Placeholder 2"/>
          <p:cNvSpPr>
            <a:spLocks noGrp="1"/>
          </p:cNvSpPr>
          <p:nvPr>
            <p:ph idx="1"/>
          </p:nvPr>
        </p:nvSpPr>
        <p:spPr/>
        <p:txBody>
          <a:bodyPr>
            <a:normAutofit lnSpcReduction="10000"/>
          </a:bodyPr>
          <a:lstStyle/>
          <a:p>
            <a:pPr>
              <a:buFont typeface="Arial" pitchFamily="34" charset="0"/>
              <a:buChar char="•"/>
            </a:pPr>
            <a:r>
              <a:rPr lang="en-US" dirty="0">
                <a:solidFill>
                  <a:schemeClr val="tx1">
                    <a:lumMod val="50000"/>
                    <a:lumOff val="50000"/>
                  </a:schemeClr>
                </a:solidFill>
                <a:latin typeface="Cambria" pitchFamily="18" charset="0"/>
              </a:rPr>
              <a:t>Developed for students aspiring to enroll in manufacturing and engineering programs but in need of remedial math</a:t>
            </a:r>
          </a:p>
          <a:p>
            <a:pPr>
              <a:buFont typeface="Arial" pitchFamily="34" charset="0"/>
              <a:buChar char="•"/>
            </a:pPr>
            <a:r>
              <a:rPr lang="en-US" dirty="0">
                <a:solidFill>
                  <a:schemeClr val="tx1">
                    <a:lumMod val="50000"/>
                    <a:lumOff val="50000"/>
                  </a:schemeClr>
                </a:solidFill>
                <a:latin typeface="Cambria" pitchFamily="18" charset="0"/>
              </a:rPr>
              <a:t>Developed by faculty from Mechanical Design and Welding Technology with input from Electronics</a:t>
            </a:r>
          </a:p>
          <a:p>
            <a:pPr>
              <a:buFont typeface="Arial" pitchFamily="34" charset="0"/>
              <a:buChar char="•"/>
            </a:pPr>
            <a:r>
              <a:rPr lang="en-US" dirty="0">
                <a:latin typeface="Cambria" pitchFamily="18" charset="0"/>
              </a:rPr>
              <a:t>The basis of instruction was to trail the curriculum of the traditional </a:t>
            </a:r>
            <a:r>
              <a:rPr lang="en-US" dirty="0" err="1">
                <a:latin typeface="Cambria" pitchFamily="18" charset="0"/>
              </a:rPr>
              <a:t>GenMath</a:t>
            </a:r>
            <a:r>
              <a:rPr lang="en-US" dirty="0">
                <a:latin typeface="Cambria" pitchFamily="18" charset="0"/>
              </a:rPr>
              <a:t> 110, reinforcing the purpose of math use</a:t>
            </a:r>
          </a:p>
          <a:p>
            <a:endParaRPr lang="en-US" dirty="0"/>
          </a:p>
        </p:txBody>
      </p:sp>
    </p:spTree>
    <p:extLst>
      <p:ext uri="{BB962C8B-B14F-4D97-AF65-F5344CB8AC3E}">
        <p14:creationId xmlns:p14="http://schemas.microsoft.com/office/powerpoint/2010/main" val="326796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The contextualized math remedial curriculum </a:t>
            </a:r>
            <a:endParaRPr lang="en-US" dirty="0"/>
          </a:p>
        </p:txBody>
      </p:sp>
      <p:sp>
        <p:nvSpPr>
          <p:cNvPr id="3" name="Content Placeholder 2"/>
          <p:cNvSpPr>
            <a:spLocks noGrp="1"/>
          </p:cNvSpPr>
          <p:nvPr>
            <p:ph idx="1"/>
          </p:nvPr>
        </p:nvSpPr>
        <p:spPr/>
        <p:txBody>
          <a:bodyPr>
            <a:normAutofit fontScale="85000" lnSpcReduction="10000"/>
          </a:bodyPr>
          <a:lstStyle/>
          <a:p>
            <a:pPr>
              <a:buFont typeface="Arial" pitchFamily="34" charset="0"/>
              <a:buChar char="•"/>
            </a:pPr>
            <a:r>
              <a:rPr lang="en-US" dirty="0">
                <a:solidFill>
                  <a:srgbClr val="7F7F7F"/>
                </a:solidFill>
                <a:latin typeface="Cambria" pitchFamily="18" charset="0"/>
              </a:rPr>
              <a:t>Developed for students aspiring to enroll in manufacturing and engineering programs but in need of remedial math</a:t>
            </a:r>
          </a:p>
          <a:p>
            <a:pPr>
              <a:buFont typeface="Arial" pitchFamily="34" charset="0"/>
              <a:buChar char="•"/>
            </a:pPr>
            <a:r>
              <a:rPr lang="en-US" dirty="0">
                <a:solidFill>
                  <a:srgbClr val="7F7F7F"/>
                </a:solidFill>
                <a:latin typeface="Cambria" pitchFamily="18" charset="0"/>
              </a:rPr>
              <a:t>Developed by faculty from Mechanical Design and Welding Technology with input from Electronics</a:t>
            </a:r>
          </a:p>
          <a:p>
            <a:pPr>
              <a:buFont typeface="Arial" pitchFamily="34" charset="0"/>
              <a:buChar char="•"/>
            </a:pPr>
            <a:r>
              <a:rPr lang="en-US" dirty="0">
                <a:solidFill>
                  <a:srgbClr val="7F7F7F"/>
                </a:solidFill>
                <a:latin typeface="Cambria" pitchFamily="18" charset="0"/>
              </a:rPr>
              <a:t>The basis of instruction was to trail the curriculum of the traditional </a:t>
            </a:r>
            <a:r>
              <a:rPr lang="en-US" dirty="0" err="1">
                <a:solidFill>
                  <a:srgbClr val="7F7F7F"/>
                </a:solidFill>
                <a:latin typeface="Cambria" pitchFamily="18" charset="0"/>
              </a:rPr>
              <a:t>GenMath</a:t>
            </a:r>
            <a:r>
              <a:rPr lang="en-US" dirty="0">
                <a:solidFill>
                  <a:srgbClr val="7F7F7F"/>
                </a:solidFill>
                <a:latin typeface="Cambria" pitchFamily="18" charset="0"/>
              </a:rPr>
              <a:t> 110, reinforcing the purpose of math use</a:t>
            </a:r>
          </a:p>
          <a:p>
            <a:pPr>
              <a:buFont typeface="Arial" pitchFamily="34" charset="0"/>
              <a:buChar char="•"/>
            </a:pPr>
            <a:r>
              <a:rPr lang="en-US" dirty="0">
                <a:latin typeface="Cambria" pitchFamily="18" charset="0"/>
              </a:rPr>
              <a:t>Problem solving exercises from electronics, mechanics, welding and general areas were used</a:t>
            </a:r>
          </a:p>
          <a:p>
            <a:endParaRPr lang="en-US" dirty="0"/>
          </a:p>
        </p:txBody>
      </p:sp>
    </p:spTree>
    <p:extLst>
      <p:ext uri="{BB962C8B-B14F-4D97-AF65-F5344CB8AC3E}">
        <p14:creationId xmlns:p14="http://schemas.microsoft.com/office/powerpoint/2010/main" val="2239499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The contextualized math remedial curriculum </a:t>
            </a:r>
            <a:endParaRPr lang="en-US" dirty="0"/>
          </a:p>
        </p:txBody>
      </p:sp>
      <p:sp>
        <p:nvSpPr>
          <p:cNvPr id="3" name="Content Placeholder 2"/>
          <p:cNvSpPr>
            <a:spLocks noGrp="1"/>
          </p:cNvSpPr>
          <p:nvPr>
            <p:ph idx="1"/>
          </p:nvPr>
        </p:nvSpPr>
        <p:spPr/>
        <p:txBody>
          <a:bodyPr>
            <a:normAutofit fontScale="85000" lnSpcReduction="10000"/>
          </a:bodyPr>
          <a:lstStyle/>
          <a:p>
            <a:pPr>
              <a:buFont typeface="Arial" pitchFamily="34" charset="0"/>
              <a:buChar char="•"/>
            </a:pPr>
            <a:r>
              <a:rPr lang="en-US" dirty="0">
                <a:solidFill>
                  <a:srgbClr val="7F7F7F"/>
                </a:solidFill>
                <a:latin typeface="Cambria" pitchFamily="18" charset="0"/>
              </a:rPr>
              <a:t>Developed for students aspiring to enroll in manufacturing and engineering programs but in need of remedial math</a:t>
            </a:r>
          </a:p>
          <a:p>
            <a:pPr>
              <a:buFont typeface="Arial" pitchFamily="34" charset="0"/>
              <a:buChar char="•"/>
            </a:pPr>
            <a:r>
              <a:rPr lang="en-US" dirty="0">
                <a:solidFill>
                  <a:srgbClr val="7F7F7F"/>
                </a:solidFill>
                <a:latin typeface="Cambria" pitchFamily="18" charset="0"/>
              </a:rPr>
              <a:t>Developed by faculty from Mechanical Design and Welding Technology with input from Electronics</a:t>
            </a:r>
          </a:p>
          <a:p>
            <a:pPr>
              <a:buFont typeface="Arial" pitchFamily="34" charset="0"/>
              <a:buChar char="•"/>
            </a:pPr>
            <a:r>
              <a:rPr lang="en-US" dirty="0">
                <a:solidFill>
                  <a:srgbClr val="7F7F7F"/>
                </a:solidFill>
                <a:latin typeface="Cambria" pitchFamily="18" charset="0"/>
              </a:rPr>
              <a:t>The basis of instruction was to trail the curriculum of the traditional </a:t>
            </a:r>
            <a:r>
              <a:rPr lang="en-US" dirty="0" err="1">
                <a:solidFill>
                  <a:srgbClr val="7F7F7F"/>
                </a:solidFill>
                <a:latin typeface="Cambria" pitchFamily="18" charset="0"/>
              </a:rPr>
              <a:t>GenMath</a:t>
            </a:r>
            <a:r>
              <a:rPr lang="en-US" dirty="0">
                <a:solidFill>
                  <a:srgbClr val="7F7F7F"/>
                </a:solidFill>
                <a:latin typeface="Cambria" pitchFamily="18" charset="0"/>
              </a:rPr>
              <a:t> 110, reinforcing the purpose of math use</a:t>
            </a:r>
          </a:p>
          <a:p>
            <a:pPr>
              <a:buFont typeface="Arial" pitchFamily="34" charset="0"/>
              <a:buChar char="•"/>
            </a:pPr>
            <a:r>
              <a:rPr lang="en-US" dirty="0">
                <a:solidFill>
                  <a:srgbClr val="7F7F7F"/>
                </a:solidFill>
                <a:latin typeface="Cambria" pitchFamily="18" charset="0"/>
              </a:rPr>
              <a:t>Problem solving exercises from electronics, mechanics, welding and general areas were used</a:t>
            </a:r>
          </a:p>
          <a:p>
            <a:pPr>
              <a:buFont typeface="Arial" pitchFamily="34" charset="0"/>
              <a:buChar char="•"/>
            </a:pPr>
            <a:r>
              <a:rPr lang="en-US" dirty="0">
                <a:latin typeface="Cambria" pitchFamily="18" charset="0"/>
              </a:rPr>
              <a:t>Direct measurement was used for some data</a:t>
            </a:r>
          </a:p>
          <a:p>
            <a:endParaRPr lang="en-US" dirty="0"/>
          </a:p>
        </p:txBody>
      </p:sp>
    </p:spTree>
    <p:extLst>
      <p:ext uri="{BB962C8B-B14F-4D97-AF65-F5344CB8AC3E}">
        <p14:creationId xmlns:p14="http://schemas.microsoft.com/office/powerpoint/2010/main" val="2211772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Examples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a:latin typeface="Cambria" pitchFamily="18" charset="0"/>
              </a:rPr>
              <a:t>Developing a formula for converting Fahrenheit temperature to Celsius</a:t>
            </a:r>
          </a:p>
          <a:p>
            <a:endParaRPr lang="en-US" dirty="0"/>
          </a:p>
        </p:txBody>
      </p:sp>
    </p:spTree>
    <p:extLst>
      <p:ext uri="{BB962C8B-B14F-4D97-AF65-F5344CB8AC3E}">
        <p14:creationId xmlns:p14="http://schemas.microsoft.com/office/powerpoint/2010/main" val="34400549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Examples</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dirty="0">
                <a:solidFill>
                  <a:srgbClr val="7F7F7F"/>
                </a:solidFill>
                <a:latin typeface="Cambria" pitchFamily="18" charset="0"/>
              </a:rPr>
              <a:t>Developing a formula for converting Fahrenheit temperature to Celsius</a:t>
            </a:r>
          </a:p>
          <a:p>
            <a:pPr>
              <a:buFont typeface="Arial" pitchFamily="34" charset="0"/>
              <a:buChar char="•"/>
            </a:pPr>
            <a:r>
              <a:rPr lang="en-US" dirty="0">
                <a:latin typeface="Cambria" pitchFamily="18" charset="0"/>
              </a:rPr>
              <a:t>Graphing slope &amp; intercept and comparing it to Tensile testing where the modulus of elasticity is charted to reveal the yield point or elastic limit.</a:t>
            </a:r>
          </a:p>
          <a:p>
            <a:endParaRPr lang="en-US" dirty="0"/>
          </a:p>
        </p:txBody>
      </p:sp>
    </p:spTree>
    <p:extLst>
      <p:ext uri="{BB962C8B-B14F-4D97-AF65-F5344CB8AC3E}">
        <p14:creationId xmlns:p14="http://schemas.microsoft.com/office/powerpoint/2010/main" val="686060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Examples</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itchFamily="34" charset="0"/>
              <a:buChar char="•"/>
            </a:pPr>
            <a:r>
              <a:rPr lang="en-US" dirty="0">
                <a:solidFill>
                  <a:srgbClr val="7F7F7F"/>
                </a:solidFill>
                <a:latin typeface="Cambria" pitchFamily="18" charset="0"/>
              </a:rPr>
              <a:t>Developing a formula for converting Fahrenheit temperature to Celsius</a:t>
            </a:r>
          </a:p>
          <a:p>
            <a:pPr>
              <a:buFont typeface="Arial" pitchFamily="34" charset="0"/>
              <a:buChar char="•"/>
            </a:pPr>
            <a:r>
              <a:rPr lang="en-US" dirty="0">
                <a:solidFill>
                  <a:srgbClr val="7F7F7F"/>
                </a:solidFill>
                <a:latin typeface="Cambria" pitchFamily="18" charset="0"/>
              </a:rPr>
              <a:t>Graphing slope &amp; intercept and comparing it to Tensile testing where the modulus of elasticity is charted to reveal the yield point or elastic limit.</a:t>
            </a:r>
          </a:p>
          <a:p>
            <a:pPr>
              <a:buFont typeface="Arial" pitchFamily="34" charset="0"/>
              <a:buChar char="•"/>
            </a:pPr>
            <a:r>
              <a:rPr lang="en-US" dirty="0">
                <a:latin typeface="Cambria" pitchFamily="18" charset="0"/>
              </a:rPr>
              <a:t>The idea of replacing formula generated </a:t>
            </a:r>
            <a:r>
              <a:rPr lang="en-US" dirty="0" smtClean="0">
                <a:latin typeface="Cambria" pitchFamily="18" charset="0"/>
              </a:rPr>
              <a:t>numbers </a:t>
            </a:r>
            <a:r>
              <a:rPr lang="en-US" dirty="0">
                <a:latin typeface="Cambria" pitchFamily="18" charset="0"/>
              </a:rPr>
              <a:t>with physical measurements to generate the formula based on change in force and change in length.</a:t>
            </a:r>
          </a:p>
          <a:p>
            <a:endParaRPr lang="en-US" dirty="0"/>
          </a:p>
        </p:txBody>
      </p:sp>
    </p:spTree>
    <p:extLst>
      <p:ext uri="{BB962C8B-B14F-4D97-AF65-F5344CB8AC3E}">
        <p14:creationId xmlns:p14="http://schemas.microsoft.com/office/powerpoint/2010/main" val="3379194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Design of the study </a:t>
            </a:r>
            <a:br>
              <a:rPr lang="en-US" dirty="0">
                <a:latin typeface="Cambria" pitchFamily="18" charset="0"/>
              </a:rPr>
            </a:b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800" b="1" dirty="0">
                <a:latin typeface="Cambria" pitchFamily="18" charset="0"/>
              </a:rPr>
              <a:t>Question: How do students’ experiences within contextualized remedial math classes influence their motivational beliefs about their math abilities and future college success?</a:t>
            </a:r>
          </a:p>
          <a:p>
            <a:endParaRPr lang="en-US" dirty="0"/>
          </a:p>
        </p:txBody>
      </p:sp>
    </p:spTree>
    <p:extLst>
      <p:ext uri="{BB962C8B-B14F-4D97-AF65-F5344CB8AC3E}">
        <p14:creationId xmlns:p14="http://schemas.microsoft.com/office/powerpoint/2010/main" val="19455158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Design of the study </a:t>
            </a:r>
            <a:br>
              <a:rPr lang="en-US" dirty="0">
                <a:latin typeface="Cambria" pitchFamily="18" charset="0"/>
              </a:rPr>
            </a:b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000" b="1" dirty="0">
                <a:latin typeface="Cambria" pitchFamily="18" charset="0"/>
              </a:rPr>
              <a:t>Question: How do students’ experiences within contextualized remedial math classes influence their motivational beliefs about their math abilities and future college success?</a:t>
            </a:r>
          </a:p>
          <a:p>
            <a:pPr>
              <a:buFont typeface="Arial" pitchFamily="34" charset="0"/>
              <a:buChar char="•"/>
            </a:pPr>
            <a:r>
              <a:rPr lang="en-US" sz="2000" dirty="0">
                <a:latin typeface="Cambria" pitchFamily="18" charset="0"/>
              </a:rPr>
              <a:t>A multistage mixed methods research design </a:t>
            </a:r>
          </a:p>
          <a:p>
            <a:pPr lvl="1">
              <a:buFont typeface="Arial" pitchFamily="34" charset="0"/>
              <a:buChar char="•"/>
            </a:pPr>
            <a:r>
              <a:rPr lang="en-US" sz="1900" dirty="0">
                <a:latin typeface="Cambria" pitchFamily="18" charset="0"/>
              </a:rPr>
              <a:t>Stage 1 (Fall 2013)—classroom observations of two pilot contextualized remedial math classes and semi-structured interviews with six students and two instructors</a:t>
            </a:r>
          </a:p>
          <a:p>
            <a:endParaRPr lang="en-US" dirty="0"/>
          </a:p>
        </p:txBody>
      </p:sp>
    </p:spTree>
    <p:extLst>
      <p:ext uri="{BB962C8B-B14F-4D97-AF65-F5344CB8AC3E}">
        <p14:creationId xmlns:p14="http://schemas.microsoft.com/office/powerpoint/2010/main" val="244688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98272" y="603827"/>
            <a:ext cx="5080000" cy="5092700"/>
          </a:xfrm>
          <a:prstGeom prst="rect">
            <a:avLst/>
          </a:prstGeom>
        </p:spPr>
      </p:pic>
      <p:pic>
        <p:nvPicPr>
          <p:cNvPr id="6" name="Picture 5"/>
          <p:cNvPicPr>
            <a:picLocks noChangeAspect="1"/>
          </p:cNvPicPr>
          <p:nvPr/>
        </p:nvPicPr>
        <p:blipFill>
          <a:blip r:embed="rId4"/>
          <a:stretch>
            <a:fillRect/>
          </a:stretch>
        </p:blipFill>
        <p:spPr>
          <a:xfrm>
            <a:off x="568037" y="372918"/>
            <a:ext cx="2006599" cy="1054631"/>
          </a:xfrm>
          <a:prstGeom prst="rect">
            <a:avLst/>
          </a:prstGeom>
        </p:spPr>
      </p:pic>
      <p:pic>
        <p:nvPicPr>
          <p:cNvPr id="7" name="Picture 6"/>
          <p:cNvPicPr>
            <a:picLocks noChangeAspect="1"/>
          </p:cNvPicPr>
          <p:nvPr/>
        </p:nvPicPr>
        <p:blipFill>
          <a:blip r:embed="rId5"/>
          <a:stretch>
            <a:fillRect/>
          </a:stretch>
        </p:blipFill>
        <p:spPr>
          <a:xfrm>
            <a:off x="568037" y="1595005"/>
            <a:ext cx="2006599" cy="1054631"/>
          </a:xfrm>
          <a:prstGeom prst="rect">
            <a:avLst/>
          </a:prstGeom>
        </p:spPr>
      </p:pic>
      <p:pic>
        <p:nvPicPr>
          <p:cNvPr id="8" name="Picture 7"/>
          <p:cNvPicPr>
            <a:picLocks noChangeAspect="1"/>
          </p:cNvPicPr>
          <p:nvPr/>
        </p:nvPicPr>
        <p:blipFill>
          <a:blip r:embed="rId6"/>
          <a:stretch>
            <a:fillRect/>
          </a:stretch>
        </p:blipFill>
        <p:spPr>
          <a:xfrm>
            <a:off x="568037" y="2843646"/>
            <a:ext cx="2006599" cy="1054631"/>
          </a:xfrm>
          <a:prstGeom prst="rect">
            <a:avLst/>
          </a:prstGeom>
        </p:spPr>
      </p:pic>
      <p:pic>
        <p:nvPicPr>
          <p:cNvPr id="9" name="Picture 8"/>
          <p:cNvPicPr>
            <a:picLocks noChangeAspect="1"/>
          </p:cNvPicPr>
          <p:nvPr/>
        </p:nvPicPr>
        <p:blipFill>
          <a:blip r:embed="rId7"/>
          <a:stretch>
            <a:fillRect/>
          </a:stretch>
        </p:blipFill>
        <p:spPr>
          <a:xfrm>
            <a:off x="568037" y="4141354"/>
            <a:ext cx="2006599" cy="1054631"/>
          </a:xfrm>
          <a:prstGeom prst="rect">
            <a:avLst/>
          </a:prstGeom>
        </p:spPr>
      </p:pic>
      <p:pic>
        <p:nvPicPr>
          <p:cNvPr id="10" name="Picture 9"/>
          <p:cNvPicPr>
            <a:picLocks noChangeAspect="1"/>
          </p:cNvPicPr>
          <p:nvPr/>
        </p:nvPicPr>
        <p:blipFill>
          <a:blip r:embed="rId8"/>
          <a:stretch>
            <a:fillRect/>
          </a:stretch>
        </p:blipFill>
        <p:spPr>
          <a:xfrm>
            <a:off x="568037" y="5422900"/>
            <a:ext cx="2006599" cy="1054631"/>
          </a:xfrm>
          <a:prstGeom prst="rect">
            <a:avLst/>
          </a:prstGeom>
        </p:spPr>
      </p:pic>
    </p:spTree>
    <p:extLst>
      <p:ext uri="{BB962C8B-B14F-4D97-AF65-F5344CB8AC3E}">
        <p14:creationId xmlns:p14="http://schemas.microsoft.com/office/powerpoint/2010/main" val="1097133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Design of the study </a:t>
            </a:r>
            <a:br>
              <a:rPr lang="en-US" dirty="0">
                <a:latin typeface="Cambria" pitchFamily="18" charset="0"/>
              </a:rPr>
            </a:b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000" b="1" dirty="0">
                <a:latin typeface="Cambria" pitchFamily="18" charset="0"/>
              </a:rPr>
              <a:t>Question: How do students’ experiences within contextualized remedial math classes influence their motivational beliefs about their math abilities and future college success?</a:t>
            </a:r>
          </a:p>
          <a:p>
            <a:pPr>
              <a:buFont typeface="Arial" pitchFamily="34" charset="0"/>
              <a:buChar char="•"/>
            </a:pPr>
            <a:r>
              <a:rPr lang="en-US" sz="2000" dirty="0">
                <a:latin typeface="Cambria" pitchFamily="18" charset="0"/>
              </a:rPr>
              <a:t>A multistage mixed methods research design </a:t>
            </a:r>
          </a:p>
          <a:p>
            <a:pPr lvl="1">
              <a:buFont typeface="Arial" pitchFamily="34" charset="0"/>
              <a:buChar char="•"/>
            </a:pPr>
            <a:r>
              <a:rPr lang="en-US" sz="1900" dirty="0">
                <a:solidFill>
                  <a:srgbClr val="7F7F7F"/>
                </a:solidFill>
                <a:latin typeface="Cambria" pitchFamily="18" charset="0"/>
              </a:rPr>
              <a:t>Stage 1 (Fall 2013)—classroom observations of two pilot contextualized remedial math classes and semi-structured interviews with six students and two instructors</a:t>
            </a:r>
          </a:p>
          <a:p>
            <a:pPr lvl="1">
              <a:buFont typeface="Arial" pitchFamily="34" charset="0"/>
              <a:buChar char="•"/>
            </a:pPr>
            <a:r>
              <a:rPr lang="en-US" sz="1900" dirty="0">
                <a:latin typeface="Cambria" pitchFamily="18" charset="0"/>
              </a:rPr>
              <a:t>Stage 2 (Spring 2014)—new survey data from all 27 students enrolled in three contextualized remedial math classes. </a:t>
            </a:r>
          </a:p>
          <a:p>
            <a:endParaRPr lang="en-US" dirty="0"/>
          </a:p>
        </p:txBody>
      </p:sp>
    </p:spTree>
    <p:extLst>
      <p:ext uri="{BB962C8B-B14F-4D97-AF65-F5344CB8AC3E}">
        <p14:creationId xmlns:p14="http://schemas.microsoft.com/office/powerpoint/2010/main" val="147828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Design of the study </a:t>
            </a:r>
            <a:br>
              <a:rPr lang="en-US" dirty="0">
                <a:latin typeface="Cambria" pitchFamily="18" charset="0"/>
              </a:rPr>
            </a:br>
            <a:endParaRPr lang="en-US" dirty="0"/>
          </a:p>
        </p:txBody>
      </p:sp>
      <p:sp>
        <p:nvSpPr>
          <p:cNvPr id="3" name="Content Placeholder 2"/>
          <p:cNvSpPr>
            <a:spLocks noGrp="1"/>
          </p:cNvSpPr>
          <p:nvPr>
            <p:ph idx="1"/>
          </p:nvPr>
        </p:nvSpPr>
        <p:spPr/>
        <p:txBody>
          <a:bodyPr/>
          <a:lstStyle/>
          <a:p>
            <a:pPr>
              <a:buFont typeface="Arial" pitchFamily="34" charset="0"/>
              <a:buChar char="•"/>
            </a:pPr>
            <a:r>
              <a:rPr lang="en-US" sz="2000" b="1" dirty="0">
                <a:latin typeface="Cambria" pitchFamily="18" charset="0"/>
              </a:rPr>
              <a:t>Question: How do students’ experiences within contextualized remedial math classes influence their motivational beliefs about their math abilities and future college success?</a:t>
            </a:r>
          </a:p>
          <a:p>
            <a:pPr>
              <a:buFont typeface="Arial" pitchFamily="34" charset="0"/>
              <a:buChar char="•"/>
            </a:pPr>
            <a:r>
              <a:rPr lang="en-US" sz="2000" dirty="0">
                <a:latin typeface="Cambria" pitchFamily="18" charset="0"/>
              </a:rPr>
              <a:t>A multistage mixed methods research design </a:t>
            </a:r>
          </a:p>
          <a:p>
            <a:pPr lvl="1">
              <a:buFont typeface="Arial" pitchFamily="34" charset="0"/>
              <a:buChar char="•"/>
            </a:pPr>
            <a:r>
              <a:rPr lang="en-US" sz="1900" dirty="0">
                <a:solidFill>
                  <a:srgbClr val="7F7F7F"/>
                </a:solidFill>
                <a:latin typeface="Cambria" pitchFamily="18" charset="0"/>
              </a:rPr>
              <a:t>Stage 1 (Fall 2013)—classroom observations of two pilot contextualized remedial math classes and semi-structured interviews with six students and two instructors</a:t>
            </a:r>
          </a:p>
          <a:p>
            <a:pPr lvl="1">
              <a:buFont typeface="Arial" pitchFamily="34" charset="0"/>
              <a:buChar char="•"/>
            </a:pPr>
            <a:r>
              <a:rPr lang="en-US" sz="1900" dirty="0">
                <a:solidFill>
                  <a:srgbClr val="7F7F7F"/>
                </a:solidFill>
                <a:latin typeface="Cambria" pitchFamily="18" charset="0"/>
              </a:rPr>
              <a:t>Stage 2 (Spring 2014)—new survey data from all 27 students enrolled in three contextualized remedial math classes. </a:t>
            </a:r>
          </a:p>
          <a:p>
            <a:pPr lvl="1">
              <a:buFont typeface="Arial" pitchFamily="34" charset="0"/>
              <a:buChar char="•"/>
            </a:pPr>
            <a:r>
              <a:rPr lang="en-US" sz="1900" dirty="0">
                <a:latin typeface="Cambria" pitchFamily="18" charset="0"/>
              </a:rPr>
              <a:t>Stage 3 (Spring 2014-ongoing), follow-up interviews with six students from survey participants and five instructors to deepen and contextualize findings from the survey data.  </a:t>
            </a:r>
          </a:p>
          <a:p>
            <a:endParaRPr lang="en-US" dirty="0"/>
          </a:p>
        </p:txBody>
      </p:sp>
    </p:spTree>
    <p:extLst>
      <p:ext uri="{BB962C8B-B14F-4D97-AF65-F5344CB8AC3E}">
        <p14:creationId xmlns:p14="http://schemas.microsoft.com/office/powerpoint/2010/main" val="33792984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mbria" pitchFamily="18" charset="0"/>
              </a:rPr>
              <a:t>Summary of Findings—Stage </a:t>
            </a:r>
            <a:r>
              <a:rPr lang="en-US" sz="3600" dirty="0" smtClean="0">
                <a:latin typeface="Cambria" pitchFamily="18" charset="0"/>
              </a:rPr>
              <a:t>1 Class Observation</a:t>
            </a:r>
            <a:endParaRPr lang="en-US" sz="36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13389" b="13389"/>
          <a:stretch/>
        </p:blipFill>
        <p:spPr bwMode="auto">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30161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062"/>
          </a:xfrm>
        </p:spPr>
        <p:txBody>
          <a:bodyPr>
            <a:noAutofit/>
          </a:bodyPr>
          <a:lstStyle/>
          <a:p>
            <a:r>
              <a:rPr lang="en-US" sz="3600" dirty="0">
                <a:latin typeface="Cambria" pitchFamily="18" charset="0"/>
              </a:rPr>
              <a:t>Summary of Findings—Stage </a:t>
            </a:r>
            <a:r>
              <a:rPr lang="en-US" sz="3600" dirty="0" smtClean="0">
                <a:latin typeface="Cambria" pitchFamily="18" charset="0"/>
              </a:rPr>
              <a:t>2 Survey</a:t>
            </a:r>
            <a:endParaRPr lang="en-US" sz="3600" dirty="0"/>
          </a:p>
        </p:txBody>
      </p:sp>
      <p:pic>
        <p:nvPicPr>
          <p:cNvPr id="10" name="Picture 9"/>
          <p:cNvPicPr>
            <a:picLocks noChangeAspect="1"/>
          </p:cNvPicPr>
          <p:nvPr/>
        </p:nvPicPr>
        <p:blipFill>
          <a:blip r:embed="rId2"/>
          <a:stretch>
            <a:fillRect/>
          </a:stretch>
        </p:blipFill>
        <p:spPr>
          <a:xfrm>
            <a:off x="0" y="3644900"/>
            <a:ext cx="5308600" cy="3171825"/>
          </a:xfrm>
          <a:prstGeom prst="rect">
            <a:avLst/>
          </a:prstGeom>
        </p:spPr>
      </p:pic>
      <p:pic>
        <p:nvPicPr>
          <p:cNvPr id="13" name="Picture 12"/>
          <p:cNvPicPr>
            <a:picLocks noChangeAspect="1"/>
          </p:cNvPicPr>
          <p:nvPr/>
        </p:nvPicPr>
        <p:blipFill>
          <a:blip r:embed="rId3"/>
          <a:stretch>
            <a:fillRect/>
          </a:stretch>
        </p:blipFill>
        <p:spPr>
          <a:xfrm>
            <a:off x="4486934" y="1003300"/>
            <a:ext cx="4657066" cy="2997200"/>
          </a:xfrm>
          <a:prstGeom prst="rect">
            <a:avLst/>
          </a:prstGeom>
        </p:spPr>
      </p:pic>
    </p:spTree>
    <p:extLst>
      <p:ext uri="{BB962C8B-B14F-4D97-AF65-F5344CB8AC3E}">
        <p14:creationId xmlns:p14="http://schemas.microsoft.com/office/powerpoint/2010/main" val="3349637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mbria" pitchFamily="18" charset="0"/>
              </a:rPr>
              <a:t>Summary of Findings—Stage </a:t>
            </a:r>
            <a:r>
              <a:rPr lang="en-US" sz="3600" dirty="0" smtClean="0">
                <a:latin typeface="Cambria" pitchFamily="18" charset="0"/>
              </a:rPr>
              <a:t>3 Interviews</a:t>
            </a:r>
            <a:endParaRPr lang="en-US" sz="3600" dirty="0"/>
          </a:p>
        </p:txBody>
      </p:sp>
      <p:sp>
        <p:nvSpPr>
          <p:cNvPr id="3" name="Content Placeholder 2"/>
          <p:cNvSpPr>
            <a:spLocks noGrp="1"/>
          </p:cNvSpPr>
          <p:nvPr>
            <p:ph idx="1"/>
          </p:nvPr>
        </p:nvSpPr>
        <p:spPr/>
        <p:txBody>
          <a:bodyPr>
            <a:noAutofit/>
          </a:bodyPr>
          <a:lstStyle/>
          <a:p>
            <a:r>
              <a:rPr lang="en-US" sz="2400" b="1" dirty="0"/>
              <a:t>Math contextualization as a game changer—from fear to fearless </a:t>
            </a:r>
            <a:r>
              <a:rPr lang="en-US" sz="2400" dirty="0"/>
              <a:t>   </a:t>
            </a:r>
          </a:p>
          <a:p>
            <a:pPr marL="0" indent="0">
              <a:buNone/>
            </a:pPr>
            <a:r>
              <a:rPr lang="en-US" sz="2400" dirty="0" smtClean="0"/>
              <a:t>“Instructor showed </a:t>
            </a:r>
            <a:r>
              <a:rPr lang="en-US" sz="2400" dirty="0"/>
              <a:t>us how math skills can be applied to the work field, which I thought was tremendous. It created a better involvement for the </a:t>
            </a:r>
            <a:r>
              <a:rPr lang="en-US" sz="2400" dirty="0" smtClean="0"/>
              <a:t>class… </a:t>
            </a:r>
            <a:r>
              <a:rPr lang="en-US" sz="2400" dirty="0"/>
              <a:t>G</a:t>
            </a:r>
            <a:r>
              <a:rPr lang="en-US" sz="2400" dirty="0" smtClean="0"/>
              <a:t>etting </a:t>
            </a:r>
            <a:r>
              <a:rPr lang="en-US" sz="2400" dirty="0"/>
              <a:t>into a program like that offered me the opportunity that I got the ball rolling. I want to keep it going. Like the possibilities are endless to whatever the direction I want to go. </a:t>
            </a:r>
            <a:r>
              <a:rPr lang="en-US" sz="2400" dirty="0" smtClean="0"/>
              <a:t>I </a:t>
            </a:r>
            <a:r>
              <a:rPr lang="en-US" sz="2400" dirty="0"/>
              <a:t>am more motivated to take more classes, to be more participated in the class. … I was more willing to throw my feet into the field and say “now you got to do this”. </a:t>
            </a:r>
            <a:r>
              <a:rPr lang="en-US" sz="2400" dirty="0" smtClean="0"/>
              <a:t>I was </a:t>
            </a:r>
            <a:r>
              <a:rPr lang="en-US" sz="2400" dirty="0"/>
              <a:t>able to this, so it kind of pushed me to do more things, and not being so intimidated or afraid of having too many </a:t>
            </a:r>
            <a:r>
              <a:rPr lang="en-US" sz="2400" dirty="0" smtClean="0"/>
              <a:t>responsibilities.”</a:t>
            </a:r>
            <a:endParaRPr lang="en-US" sz="2400" dirty="0"/>
          </a:p>
          <a:p>
            <a:endParaRPr lang="en-US" sz="2400" dirty="0"/>
          </a:p>
        </p:txBody>
      </p:sp>
    </p:spTree>
    <p:extLst>
      <p:ext uri="{BB962C8B-B14F-4D97-AF65-F5344CB8AC3E}">
        <p14:creationId xmlns:p14="http://schemas.microsoft.com/office/powerpoint/2010/main" val="24789443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ambria" pitchFamily="18" charset="0"/>
              </a:rPr>
              <a:t>Summary of Findings—Stage </a:t>
            </a:r>
            <a:r>
              <a:rPr lang="en-US" sz="3600" dirty="0" smtClean="0">
                <a:latin typeface="Cambria" pitchFamily="18" charset="0"/>
              </a:rPr>
              <a:t>3 Interviews</a:t>
            </a:r>
            <a:endParaRPr lang="en-US" sz="3600" dirty="0"/>
          </a:p>
        </p:txBody>
      </p:sp>
      <p:sp>
        <p:nvSpPr>
          <p:cNvPr id="3" name="Content Placeholder 2"/>
          <p:cNvSpPr>
            <a:spLocks noGrp="1"/>
          </p:cNvSpPr>
          <p:nvPr>
            <p:ph idx="1"/>
          </p:nvPr>
        </p:nvSpPr>
        <p:spPr/>
        <p:txBody>
          <a:bodyPr>
            <a:noAutofit/>
          </a:bodyPr>
          <a:lstStyle/>
          <a:p>
            <a:r>
              <a:rPr lang="en-US" sz="2400" b="1" dirty="0"/>
              <a:t>Instructor as the change agent in contextualization</a:t>
            </a:r>
            <a:r>
              <a:rPr lang="en-US" sz="2400" dirty="0"/>
              <a:t>    </a:t>
            </a:r>
          </a:p>
          <a:p>
            <a:pPr marL="0" indent="0">
              <a:buNone/>
            </a:pPr>
            <a:r>
              <a:rPr lang="en-US" sz="2000" dirty="0" smtClean="0"/>
              <a:t>“</a:t>
            </a:r>
            <a:r>
              <a:rPr lang="en-US" sz="2000" i="1" dirty="0"/>
              <a:t>You have to be approachable as an instructor because if you’re not, then the students have some… ’how should I put this?’ They’re not comfortable talking to you, that’s just simple. They’re not comfortable coming up to you. They’re not comfortable in the class, asking you questions and ultimately, you know what that happens? I mean, you know what happens after that? They drop out</a:t>
            </a:r>
            <a:r>
              <a:rPr lang="en-US" sz="2000" i="1" dirty="0" smtClean="0"/>
              <a:t>.”</a:t>
            </a:r>
          </a:p>
          <a:p>
            <a:pPr marL="0" indent="0">
              <a:buNone/>
            </a:pPr>
            <a:r>
              <a:rPr lang="en-US" sz="2000" i="1" dirty="0" smtClean="0"/>
              <a:t> </a:t>
            </a:r>
          </a:p>
          <a:p>
            <a:pPr marL="0" indent="0">
              <a:buNone/>
            </a:pPr>
            <a:r>
              <a:rPr lang="en-US" sz="2000" i="1" dirty="0" smtClean="0"/>
              <a:t>“We </a:t>
            </a:r>
            <a:r>
              <a:rPr lang="en-US" sz="2000" i="1" dirty="0"/>
              <a:t>kind of did like welding basics and fundamental kind of one-on-one, …. Whereas if I didn’t do that and wanted to jump into that program and not had that, I would jumped off the side of the pool and drown. You know…where now I kind of have a little bit of help, a little bit of assistance where I kind of know how to stay above the </a:t>
            </a:r>
            <a:r>
              <a:rPr lang="en-US" sz="2000" i="1" dirty="0" smtClean="0"/>
              <a:t>water.”</a:t>
            </a:r>
            <a:endParaRPr lang="en-US" sz="2000" dirty="0"/>
          </a:p>
          <a:p>
            <a:endParaRPr lang="en-US" sz="2400" dirty="0"/>
          </a:p>
        </p:txBody>
      </p:sp>
    </p:spTree>
    <p:extLst>
      <p:ext uri="{BB962C8B-B14F-4D97-AF65-F5344CB8AC3E}">
        <p14:creationId xmlns:p14="http://schemas.microsoft.com/office/powerpoint/2010/main" val="3274543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Cambria" pitchFamily="18" charset="0"/>
              </a:rPr>
              <a:t>Sustainability of Innovation and Research Projects </a:t>
            </a:r>
            <a:endParaRPr lang="en-US" sz="3600" dirty="0"/>
          </a:p>
        </p:txBody>
      </p:sp>
      <p:sp>
        <p:nvSpPr>
          <p:cNvPr id="3" name="Content Placeholder 2"/>
          <p:cNvSpPr>
            <a:spLocks noGrp="1"/>
          </p:cNvSpPr>
          <p:nvPr>
            <p:ph idx="1"/>
          </p:nvPr>
        </p:nvSpPr>
        <p:spPr/>
        <p:txBody>
          <a:bodyPr>
            <a:noAutofit/>
          </a:bodyPr>
          <a:lstStyle/>
          <a:p>
            <a:r>
              <a:rPr lang="en-US" sz="2400" dirty="0"/>
              <a:t>On-going math contextualization in remedial offerings in METTE</a:t>
            </a:r>
          </a:p>
          <a:p>
            <a:pPr lvl="1"/>
            <a:endParaRPr lang="en-US" sz="2000" dirty="0" smtClean="0"/>
          </a:p>
        </p:txBody>
      </p:sp>
    </p:spTree>
    <p:extLst>
      <p:ext uri="{BB962C8B-B14F-4D97-AF65-F5344CB8AC3E}">
        <p14:creationId xmlns:p14="http://schemas.microsoft.com/office/powerpoint/2010/main" val="25149966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Cambria" pitchFamily="18" charset="0"/>
              </a:rPr>
              <a:t>Sustainability of Innovation and Research Projects </a:t>
            </a:r>
            <a:endParaRPr lang="en-US" sz="3600" dirty="0"/>
          </a:p>
        </p:txBody>
      </p:sp>
      <p:sp>
        <p:nvSpPr>
          <p:cNvPr id="3" name="Content Placeholder 2"/>
          <p:cNvSpPr>
            <a:spLocks noGrp="1"/>
          </p:cNvSpPr>
          <p:nvPr>
            <p:ph idx="1"/>
          </p:nvPr>
        </p:nvSpPr>
        <p:spPr/>
        <p:txBody>
          <a:bodyPr>
            <a:noAutofit/>
          </a:bodyPr>
          <a:lstStyle/>
          <a:p>
            <a:r>
              <a:rPr lang="en-US" sz="2400" dirty="0">
                <a:solidFill>
                  <a:srgbClr val="7F7F7F"/>
                </a:solidFill>
              </a:rPr>
              <a:t>On-going math contextualization in remedial offerings in METTE</a:t>
            </a:r>
          </a:p>
          <a:p>
            <a:r>
              <a:rPr lang="en-US" sz="2400" dirty="0"/>
              <a:t>On-going data collection and analysis to inform practice</a:t>
            </a:r>
          </a:p>
          <a:p>
            <a:pPr lvl="1"/>
            <a:endParaRPr lang="en-US" sz="2000" dirty="0" smtClean="0"/>
          </a:p>
        </p:txBody>
      </p:sp>
    </p:spTree>
    <p:extLst>
      <p:ext uri="{BB962C8B-B14F-4D97-AF65-F5344CB8AC3E}">
        <p14:creationId xmlns:p14="http://schemas.microsoft.com/office/powerpoint/2010/main" val="8515616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Cambria" pitchFamily="18" charset="0"/>
              </a:rPr>
              <a:t>Sustainability of Innovation and Research Projects </a:t>
            </a:r>
            <a:endParaRPr lang="en-US" sz="3600" dirty="0"/>
          </a:p>
        </p:txBody>
      </p:sp>
      <p:sp>
        <p:nvSpPr>
          <p:cNvPr id="3" name="Content Placeholder 2"/>
          <p:cNvSpPr>
            <a:spLocks noGrp="1"/>
          </p:cNvSpPr>
          <p:nvPr>
            <p:ph idx="1"/>
          </p:nvPr>
        </p:nvSpPr>
        <p:spPr/>
        <p:txBody>
          <a:bodyPr>
            <a:noAutofit/>
          </a:bodyPr>
          <a:lstStyle/>
          <a:p>
            <a:r>
              <a:rPr lang="en-US" sz="2400" dirty="0">
                <a:solidFill>
                  <a:srgbClr val="7F7F7F"/>
                </a:solidFill>
              </a:rPr>
              <a:t>On-going math contextualization in remedial offerings in METTE</a:t>
            </a:r>
          </a:p>
          <a:p>
            <a:r>
              <a:rPr lang="en-US" sz="2400" dirty="0">
                <a:solidFill>
                  <a:srgbClr val="7F7F7F"/>
                </a:solidFill>
              </a:rPr>
              <a:t>On-going data collection and analysis to inform practice</a:t>
            </a:r>
          </a:p>
          <a:p>
            <a:r>
              <a:rPr lang="en-US" sz="2400" dirty="0" smtClean="0"/>
              <a:t>Instructor professional development in both teaching and data analysis </a:t>
            </a:r>
          </a:p>
          <a:p>
            <a:pPr lvl="1"/>
            <a:endParaRPr lang="en-US" sz="2000" dirty="0" smtClean="0"/>
          </a:p>
        </p:txBody>
      </p:sp>
    </p:spTree>
    <p:extLst>
      <p:ext uri="{BB962C8B-B14F-4D97-AF65-F5344CB8AC3E}">
        <p14:creationId xmlns:p14="http://schemas.microsoft.com/office/powerpoint/2010/main" val="11964135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Cambria" pitchFamily="18" charset="0"/>
              </a:rPr>
              <a:t>Sustainability of Innovation and Research Projects </a:t>
            </a:r>
            <a:endParaRPr lang="en-US" sz="3600" dirty="0"/>
          </a:p>
        </p:txBody>
      </p:sp>
      <p:sp>
        <p:nvSpPr>
          <p:cNvPr id="3" name="Content Placeholder 2"/>
          <p:cNvSpPr>
            <a:spLocks noGrp="1"/>
          </p:cNvSpPr>
          <p:nvPr>
            <p:ph idx="1"/>
          </p:nvPr>
        </p:nvSpPr>
        <p:spPr/>
        <p:txBody>
          <a:bodyPr>
            <a:noAutofit/>
          </a:bodyPr>
          <a:lstStyle/>
          <a:p>
            <a:r>
              <a:rPr lang="en-US" sz="2400" dirty="0">
                <a:solidFill>
                  <a:srgbClr val="7F7F7F"/>
                </a:solidFill>
              </a:rPr>
              <a:t>On-going math contextualization in remedial offerings in METTE</a:t>
            </a:r>
          </a:p>
          <a:p>
            <a:r>
              <a:rPr lang="en-US" sz="2400" dirty="0">
                <a:solidFill>
                  <a:srgbClr val="7F7F7F"/>
                </a:solidFill>
              </a:rPr>
              <a:t>On-going data collection and analysis to inform practice</a:t>
            </a:r>
          </a:p>
          <a:p>
            <a:r>
              <a:rPr lang="en-US" sz="2400" dirty="0" smtClean="0">
                <a:solidFill>
                  <a:srgbClr val="7F7F7F"/>
                </a:solidFill>
              </a:rPr>
              <a:t>Instructor professional development in both teaching and data analysis </a:t>
            </a:r>
          </a:p>
          <a:p>
            <a:r>
              <a:rPr lang="en-US" sz="2400" dirty="0" smtClean="0"/>
              <a:t>Tap into other existing resources/personnel to amplify contextualization’s positive impact:</a:t>
            </a:r>
          </a:p>
          <a:p>
            <a:pPr lvl="1"/>
            <a:r>
              <a:rPr lang="en-US" sz="2000" dirty="0" smtClean="0"/>
              <a:t>Faculty collaboration </a:t>
            </a:r>
          </a:p>
          <a:p>
            <a:pPr lvl="1"/>
            <a:r>
              <a:rPr lang="en-US" sz="2000" dirty="0" smtClean="0"/>
              <a:t>Peer learning and support</a:t>
            </a:r>
          </a:p>
          <a:p>
            <a:pPr lvl="1"/>
            <a:r>
              <a:rPr lang="en-US" sz="2000" dirty="0" smtClean="0"/>
              <a:t>Tutoring and other on-campus services (e.g., Women in Technology Center)</a:t>
            </a:r>
          </a:p>
          <a:p>
            <a:pPr lvl="1"/>
            <a:r>
              <a:rPr lang="en-US" sz="2000" dirty="0" smtClean="0"/>
              <a:t>Institutional research and assessment</a:t>
            </a:r>
          </a:p>
          <a:p>
            <a:pPr lvl="1"/>
            <a:endParaRPr lang="en-US" sz="2000" dirty="0" smtClean="0"/>
          </a:p>
        </p:txBody>
      </p:sp>
    </p:spTree>
    <p:extLst>
      <p:ext uri="{BB962C8B-B14F-4D97-AF65-F5344CB8AC3E}">
        <p14:creationId xmlns:p14="http://schemas.microsoft.com/office/powerpoint/2010/main" val="168736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Subtitle 2"/>
          <p:cNvSpPr>
            <a:spLocks noGrp="1"/>
          </p:cNvSpPr>
          <p:nvPr>
            <p:ph idx="1"/>
          </p:nvPr>
        </p:nvSpPr>
        <p:spPr>
          <a:xfrm>
            <a:off x="457200" y="1600200"/>
            <a:ext cx="8229600" cy="4778037"/>
          </a:xfrm>
        </p:spPr>
        <p:txBody>
          <a:bodyPr>
            <a:normAutofit lnSpcReduction="10000"/>
          </a:bodyPr>
          <a:lstStyle/>
          <a:p>
            <a:pPr marL="0" indent="0">
              <a:buNone/>
            </a:pPr>
            <a:r>
              <a:rPr lang="en-US" dirty="0" smtClean="0"/>
              <a:t>Two Guiding Questions:</a:t>
            </a:r>
          </a:p>
          <a:p>
            <a:pPr marL="0" indent="0">
              <a:buNone/>
            </a:pPr>
            <a:endParaRPr lang="en-US" dirty="0" smtClean="0"/>
          </a:p>
          <a:p>
            <a:pPr marL="514350" indent="-514350">
              <a:buAutoNum type="arabicPeriod"/>
            </a:pPr>
            <a:r>
              <a:rPr lang="en-US" dirty="0" smtClean="0"/>
              <a:t>What are the specific METTE program features that are associated with optimal student outcomes? </a:t>
            </a:r>
          </a:p>
          <a:p>
            <a:pPr marL="514350" indent="-514350">
              <a:buAutoNum type="arabicPeriod"/>
            </a:pPr>
            <a:endParaRPr lang="en-US" dirty="0" smtClean="0"/>
          </a:p>
          <a:p>
            <a:pPr marL="514350" indent="-514350">
              <a:buAutoNum type="arabicPeriod"/>
            </a:pPr>
            <a:r>
              <a:rPr lang="en-US" dirty="0" smtClean="0"/>
              <a:t>How can key METTE stakeholders use research data and findings to inform strategic program improvement decisions?</a:t>
            </a:r>
          </a:p>
        </p:txBody>
      </p:sp>
      <p:pic>
        <p:nvPicPr>
          <p:cNvPr id="4" name="logo" descr="IA: Institute for Innovative Assessment"/>
          <p:cNvPicPr/>
          <p:nvPr/>
        </p:nvPicPr>
        <p:blipFill rotWithShape="1">
          <a:blip r:embed="rId3">
            <a:extLst>
              <a:ext uri="{28A0092B-C50C-407E-A947-70E740481C1C}">
                <a14:useLocalDpi xmlns:a14="http://schemas.microsoft.com/office/drawing/2010/main" val="0"/>
              </a:ext>
            </a:extLst>
          </a:blip>
          <a:srcRect r="71439"/>
          <a:stretch/>
        </p:blipFill>
        <p:spPr bwMode="auto">
          <a:xfrm>
            <a:off x="457200" y="392693"/>
            <a:ext cx="2006600" cy="7887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88783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1371600" y="1343911"/>
            <a:ext cx="6400800" cy="5035967"/>
          </a:xfrm>
        </p:spPr>
        <p:txBody>
          <a:bodyPr>
            <a:normAutofit/>
          </a:bodyPr>
          <a:lstStyle/>
          <a:p>
            <a:endParaRPr lang="en-US" dirty="0" smtClean="0"/>
          </a:p>
          <a:p>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1879600" cy="788766"/>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457200" y="1192994"/>
            <a:ext cx="8520262" cy="55399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smtClean="0"/>
              <a:t>WEB-BASED RESOURCES FOR ATE Centers and Projects</a:t>
            </a:r>
          </a:p>
          <a:p>
            <a:endParaRPr lang="en-US" dirty="0" smtClean="0"/>
          </a:p>
          <a:p>
            <a:r>
              <a:rPr lang="en-US" sz="2400" dirty="0"/>
              <a:t>METTE					</a:t>
            </a:r>
            <a:r>
              <a:rPr lang="en-US" sz="2400" dirty="0">
                <a:hlinkClick r:id="rId3"/>
              </a:rPr>
              <a:t>http://mette.wceruw.org</a:t>
            </a:r>
            <a:r>
              <a:rPr lang="en-US" sz="2400" dirty="0" smtClean="0">
                <a:hlinkClick r:id="rId3"/>
              </a:rPr>
              <a:t>/</a:t>
            </a:r>
            <a:endParaRPr lang="en-US" sz="2400" dirty="0" smtClean="0"/>
          </a:p>
          <a:p>
            <a:endParaRPr lang="en-US" sz="2400" dirty="0" smtClean="0"/>
          </a:p>
          <a:p>
            <a:r>
              <a:rPr lang="en-US" sz="2400" dirty="0" smtClean="0"/>
              <a:t>Evidence</a:t>
            </a:r>
            <a:r>
              <a:rPr lang="en-US" sz="2400" dirty="0"/>
              <a:t>-Based </a:t>
            </a:r>
            <a:r>
              <a:rPr lang="en-US" sz="2400" dirty="0" smtClean="0"/>
              <a:t>Innovations, Tools, and Studies</a:t>
            </a:r>
            <a:endParaRPr lang="en-US" sz="2400" dirty="0"/>
          </a:p>
          <a:p>
            <a:r>
              <a:rPr lang="en-US" sz="2400" dirty="0"/>
              <a:t>	</a:t>
            </a:r>
            <a:r>
              <a:rPr lang="en-US" sz="2400" dirty="0" smtClean="0"/>
              <a:t>CCSSE			</a:t>
            </a:r>
            <a:r>
              <a:rPr lang="en-US" sz="2400" dirty="0"/>
              <a:t>	</a:t>
            </a:r>
            <a:r>
              <a:rPr lang="en-US" sz="2400" dirty="0">
                <a:hlinkClick r:id="rId4"/>
              </a:rPr>
              <a:t>http://www.ccsse.org/center</a:t>
            </a:r>
            <a:r>
              <a:rPr lang="en-US" sz="2400" dirty="0" smtClean="0">
                <a:hlinkClick r:id="rId4"/>
              </a:rPr>
              <a:t>/</a:t>
            </a:r>
            <a:endParaRPr lang="en-US" sz="2400" dirty="0" smtClean="0"/>
          </a:p>
          <a:p>
            <a:r>
              <a:rPr lang="en-US" sz="2400" dirty="0"/>
              <a:t>	</a:t>
            </a:r>
            <a:r>
              <a:rPr lang="en-US" sz="2400" dirty="0" err="1" smtClean="0"/>
              <a:t>Policydirect.org</a:t>
            </a:r>
            <a:r>
              <a:rPr lang="en-US" sz="2400" dirty="0"/>
              <a:t>	</a:t>
            </a:r>
            <a:r>
              <a:rPr lang="en-US" sz="2400" dirty="0">
                <a:hlinkClick r:id="rId5"/>
              </a:rPr>
              <a:t>http://www.policydirect.org</a:t>
            </a:r>
            <a:r>
              <a:rPr lang="en-US" sz="2400" dirty="0" smtClean="0">
                <a:hlinkClick r:id="rId5"/>
              </a:rPr>
              <a:t>/</a:t>
            </a:r>
            <a:endParaRPr lang="en-US" sz="2400" dirty="0" smtClean="0"/>
          </a:p>
          <a:p>
            <a:r>
              <a:rPr lang="en-US" sz="2400" dirty="0" smtClean="0"/>
              <a:t>	</a:t>
            </a:r>
            <a:r>
              <a:rPr lang="en-US" sz="2400" dirty="0" err="1" smtClean="0"/>
              <a:t>AtD-Intrv</a:t>
            </a:r>
            <a:r>
              <a:rPr lang="en-US" sz="2400" dirty="0" smtClean="0"/>
              <a:t> </a:t>
            </a:r>
            <a:r>
              <a:rPr lang="en-US" sz="2400" dirty="0" err="1" smtClean="0"/>
              <a:t>Shwce</a:t>
            </a:r>
            <a:r>
              <a:rPr lang="en-US" sz="2400" dirty="0"/>
              <a:t>	</a:t>
            </a:r>
            <a:r>
              <a:rPr lang="en-US" sz="2400" dirty="0">
                <a:hlinkClick r:id="rId6"/>
              </a:rPr>
              <a:t>http://achievingthedream.org/resources</a:t>
            </a:r>
            <a:r>
              <a:rPr lang="en-US" sz="2400" dirty="0" smtClean="0">
                <a:hlinkClick r:id="rId6"/>
              </a:rPr>
              <a:t>/</a:t>
            </a:r>
            <a:r>
              <a:rPr lang="en-US" sz="2400" dirty="0" smtClean="0"/>
              <a:t>	</a:t>
            </a:r>
            <a:r>
              <a:rPr lang="en-US" sz="2400" u="sng" dirty="0" smtClean="0">
                <a:solidFill>
                  <a:schemeClr val="accent1"/>
                </a:solidFill>
              </a:rPr>
              <a:t>achieving</a:t>
            </a:r>
            <a:r>
              <a:rPr lang="en-US" sz="2400" u="sng" dirty="0">
                <a:solidFill>
                  <a:schemeClr val="accent1"/>
                </a:solidFill>
              </a:rPr>
              <a:t>-the-dream-interventions-</a:t>
            </a:r>
            <a:r>
              <a:rPr lang="en-US" sz="2400" u="sng" dirty="0" smtClean="0">
                <a:solidFill>
                  <a:schemeClr val="accent1"/>
                </a:solidFill>
              </a:rPr>
              <a:t>showcase</a:t>
            </a:r>
          </a:p>
          <a:p>
            <a:r>
              <a:rPr lang="en-US" sz="2400" dirty="0" smtClean="0"/>
              <a:t>	OCCRL</a:t>
            </a:r>
            <a:r>
              <a:rPr lang="en-US" sz="2400" dirty="0"/>
              <a:t>				</a:t>
            </a:r>
            <a:r>
              <a:rPr lang="en-US" sz="2400" dirty="0">
                <a:hlinkClick r:id="rId7"/>
              </a:rPr>
              <a:t>http://occrl.illinois.edu</a:t>
            </a:r>
            <a:r>
              <a:rPr lang="en-US" sz="2400" dirty="0" smtClean="0">
                <a:hlinkClick r:id="rId7"/>
              </a:rPr>
              <a:t>/</a:t>
            </a:r>
            <a:endParaRPr lang="en-US" sz="2400" dirty="0" smtClean="0"/>
          </a:p>
          <a:p>
            <a:r>
              <a:rPr lang="en-US" sz="2400" dirty="0"/>
              <a:t>	</a:t>
            </a:r>
            <a:r>
              <a:rPr lang="en-US" sz="2400" dirty="0" smtClean="0"/>
              <a:t>NRCCTE		</a:t>
            </a:r>
            <a:r>
              <a:rPr lang="en-US" sz="2400" dirty="0"/>
              <a:t>	</a:t>
            </a:r>
            <a:r>
              <a:rPr lang="en-US" sz="2400" dirty="0">
                <a:hlinkClick r:id="rId8"/>
              </a:rPr>
              <a:t>http://www.nrccte.org</a:t>
            </a:r>
            <a:r>
              <a:rPr lang="en-US" sz="2400" dirty="0" smtClean="0">
                <a:hlinkClick r:id="rId8"/>
              </a:rPr>
              <a:t>/</a:t>
            </a:r>
            <a:endParaRPr lang="en-US" sz="2400" dirty="0" smtClean="0"/>
          </a:p>
          <a:p>
            <a:r>
              <a:rPr lang="en-US" sz="2400" dirty="0"/>
              <a:t>	Teaching Technicians – Proven and Promising </a:t>
            </a:r>
            <a:r>
              <a:rPr lang="en-US" sz="2400" dirty="0" smtClean="0"/>
              <a:t>Practices</a:t>
            </a:r>
          </a:p>
          <a:p>
            <a:r>
              <a:rPr lang="en-US" sz="2400" dirty="0" smtClean="0"/>
              <a:t>				</a:t>
            </a:r>
            <a:r>
              <a:rPr lang="en-US" sz="2400" dirty="0" smtClean="0">
                <a:hlinkClick r:id="rId9"/>
              </a:rPr>
              <a:t>https</a:t>
            </a:r>
            <a:r>
              <a:rPr lang="en-US" sz="2400" dirty="0">
                <a:hlinkClick r:id="rId9"/>
              </a:rPr>
              <a:t>://www.teachingtechnicians.org/Resources/PPP</a:t>
            </a:r>
            <a:r>
              <a:rPr lang="en-US" sz="2400" dirty="0" smtClean="0">
                <a:hlinkClick r:id="rId9"/>
              </a:rPr>
              <a:t>/</a:t>
            </a:r>
            <a:endParaRPr lang="en-US" sz="2400" dirty="0" smtClean="0"/>
          </a:p>
          <a:p>
            <a:r>
              <a:rPr lang="en-US" sz="2400" dirty="0" smtClean="0"/>
              <a:t>	CAPSEE</a:t>
            </a:r>
            <a:r>
              <a:rPr lang="en-US" sz="2400" dirty="0"/>
              <a:t>			</a:t>
            </a:r>
            <a:r>
              <a:rPr lang="en-US" sz="2400" dirty="0">
                <a:hlinkClick r:id="rId10"/>
              </a:rPr>
              <a:t>http://capseecenter.org</a:t>
            </a:r>
            <a:r>
              <a:rPr lang="en-US" sz="2400" dirty="0" smtClean="0">
                <a:hlinkClick r:id="rId10"/>
              </a:rPr>
              <a:t>/</a:t>
            </a:r>
            <a:endParaRPr lang="en-US" sz="2400" dirty="0" smtClean="0"/>
          </a:p>
          <a:p>
            <a:r>
              <a:rPr lang="en-US" sz="2400" dirty="0"/>
              <a:t>	NCPR 				</a:t>
            </a:r>
            <a:r>
              <a:rPr lang="en-US" sz="2400" dirty="0">
                <a:hlinkClick r:id="rId11"/>
              </a:rPr>
              <a:t>http://www.postsecondaryresearch.org</a:t>
            </a:r>
            <a:r>
              <a:rPr lang="en-US" sz="2400" dirty="0" smtClean="0">
                <a:hlinkClick r:id="rId11"/>
              </a:rPr>
              <a:t>/</a:t>
            </a:r>
            <a:endParaRPr lang="en-US" sz="2400" dirty="0" smtClean="0"/>
          </a:p>
        </p:txBody>
      </p:sp>
    </p:spTree>
    <p:extLst>
      <p:ext uri="{BB962C8B-B14F-4D97-AF65-F5344CB8AC3E}">
        <p14:creationId xmlns:p14="http://schemas.microsoft.com/office/powerpoint/2010/main" val="28479049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457200" y="1392238"/>
            <a:ext cx="8229600" cy="5173662"/>
          </a:xfrm>
        </p:spPr>
        <p:txBody>
          <a:bodyPr>
            <a:normAutofit/>
          </a:bodyPr>
          <a:lstStyle/>
          <a:p>
            <a:pPr lvl="0"/>
            <a:r>
              <a:rPr lang="en-US" dirty="0"/>
              <a:t>What do we know about early college success factors such as the benefit of dual credit and contextualization in remedial </a:t>
            </a:r>
            <a:r>
              <a:rPr lang="en-US" dirty="0" smtClean="0"/>
              <a:t>math?</a:t>
            </a:r>
          </a:p>
          <a:p>
            <a:pPr lvl="0"/>
            <a:r>
              <a:rPr lang="en-US" dirty="0" smtClean="0"/>
              <a:t>Guided by research evidence, </a:t>
            </a:r>
            <a:r>
              <a:rPr lang="en-US" dirty="0"/>
              <a:t>what are some of the promising practices to deepen their benefit? </a:t>
            </a:r>
          </a:p>
          <a:p>
            <a:pPr lvl="0"/>
            <a:r>
              <a:rPr lang="en-US" dirty="0"/>
              <a:t>What are the challenges, limitations, and lessons learned in studying the complex array of factors that influencing two-year technical college student success?  </a:t>
            </a:r>
          </a:p>
          <a:p>
            <a:endParaRPr lang="en-US" dirty="0"/>
          </a:p>
        </p:txBody>
      </p:sp>
    </p:spTree>
    <p:extLst>
      <p:ext uri="{BB962C8B-B14F-4D97-AF65-F5344CB8AC3E}">
        <p14:creationId xmlns:p14="http://schemas.microsoft.com/office/powerpoint/2010/main" val="199776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odel for Student Success"/>
          <p:cNvPicPr>
            <a:picLocks noGrp="1"/>
          </p:cNvPicPr>
          <p:nvPr>
            <p:ph idx="1"/>
          </p:nvPr>
        </p:nvPicPr>
        <p:blipFill rotWithShape="1">
          <a:blip r:embed="rId3">
            <a:extLst>
              <a:ext uri="{28A0092B-C50C-407E-A947-70E740481C1C}">
                <a14:useLocalDpi xmlns:a14="http://schemas.microsoft.com/office/drawing/2010/main" val="0"/>
              </a:ext>
            </a:extLst>
          </a:blip>
          <a:srcRect b="-10500"/>
          <a:stretch/>
        </p:blipFill>
        <p:spPr bwMode="auto">
          <a:xfrm>
            <a:off x="457200" y="1078081"/>
            <a:ext cx="8229600" cy="5523321"/>
          </a:xfrm>
          <a:prstGeom prst="rect">
            <a:avLst/>
          </a:prstGeom>
          <a:noFill/>
          <a:ln>
            <a:noFill/>
          </a:ln>
        </p:spPr>
      </p:pic>
      <p:sp>
        <p:nvSpPr>
          <p:cNvPr id="5" name="TextBox 4"/>
          <p:cNvSpPr txBox="1"/>
          <p:nvPr/>
        </p:nvSpPr>
        <p:spPr>
          <a:xfrm>
            <a:off x="2483987" y="488486"/>
            <a:ext cx="408880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METTE Student Success Model </a:t>
            </a:r>
            <a:endParaRPr lang="en-US" sz="2400" b="1" dirty="0"/>
          </a:p>
        </p:txBody>
      </p:sp>
    </p:spTree>
    <p:extLst>
      <p:ext uri="{BB962C8B-B14F-4D97-AF65-F5344CB8AC3E}">
        <p14:creationId xmlns:p14="http://schemas.microsoft.com/office/powerpoint/2010/main" val="4051518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1079500"/>
            <a:ext cx="9144000" cy="4697506"/>
          </a:xfrm>
          <a:prstGeom prst="rect">
            <a:avLst/>
          </a:prstGeom>
        </p:spPr>
      </p:pic>
      <p:sp>
        <p:nvSpPr>
          <p:cNvPr id="7" name="TextBox 6"/>
          <p:cNvSpPr txBox="1"/>
          <p:nvPr/>
        </p:nvSpPr>
        <p:spPr>
          <a:xfrm>
            <a:off x="3971998" y="510537"/>
            <a:ext cx="18466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endParaRPr lang="en-US" dirty="0"/>
          </a:p>
        </p:txBody>
      </p:sp>
      <p:sp>
        <p:nvSpPr>
          <p:cNvPr id="8" name="TextBox 7"/>
          <p:cNvSpPr txBox="1"/>
          <p:nvPr/>
        </p:nvSpPr>
        <p:spPr>
          <a:xfrm>
            <a:off x="2042029" y="488486"/>
            <a:ext cx="4968112"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smtClean="0"/>
              <a:t>Research and Innovation Framework </a:t>
            </a:r>
            <a:endParaRPr lang="en-US" sz="2400" b="1" dirty="0"/>
          </a:p>
        </p:txBody>
      </p:sp>
      <p:sp>
        <p:nvSpPr>
          <p:cNvPr id="2" name="TextBox 1"/>
          <p:cNvSpPr txBox="1"/>
          <p:nvPr/>
        </p:nvSpPr>
        <p:spPr>
          <a:xfrm flipH="1">
            <a:off x="99608" y="5070972"/>
            <a:ext cx="2328415"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Local Leadership Team</a:t>
            </a:r>
          </a:p>
          <a:p>
            <a:r>
              <a:rPr lang="en-US" dirty="0" smtClean="0"/>
              <a:t>V-P for Instruction</a:t>
            </a:r>
          </a:p>
          <a:p>
            <a:r>
              <a:rPr lang="en-US" dirty="0" smtClean="0"/>
              <a:t>MFG &amp;ENGR Dean</a:t>
            </a:r>
          </a:p>
          <a:p>
            <a:r>
              <a:rPr lang="en-US" dirty="0" smtClean="0"/>
              <a:t>Institutional Research Office</a:t>
            </a:r>
          </a:p>
          <a:p>
            <a:r>
              <a:rPr lang="en-US" dirty="0" smtClean="0"/>
              <a:t>UW Mad Researcher</a:t>
            </a:r>
          </a:p>
        </p:txBody>
      </p:sp>
      <p:sp>
        <p:nvSpPr>
          <p:cNvPr id="6" name="TextBox 5"/>
          <p:cNvSpPr txBox="1"/>
          <p:nvPr/>
        </p:nvSpPr>
        <p:spPr>
          <a:xfrm flipH="1">
            <a:off x="6375119" y="5038342"/>
            <a:ext cx="2669268"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Networked Improvement Communities</a:t>
            </a:r>
          </a:p>
          <a:p>
            <a:r>
              <a:rPr lang="en-US" dirty="0" smtClean="0"/>
              <a:t>Local Leadership Team</a:t>
            </a:r>
          </a:p>
          <a:p>
            <a:r>
              <a:rPr lang="en-US" dirty="0" smtClean="0"/>
              <a:t>Associate Deans</a:t>
            </a:r>
          </a:p>
          <a:p>
            <a:r>
              <a:rPr lang="en-US" dirty="0" smtClean="0"/>
              <a:t>Faculty Leaders</a:t>
            </a:r>
          </a:p>
          <a:p>
            <a:r>
              <a:rPr lang="en-US" dirty="0" smtClean="0"/>
              <a:t>Inst. Research Analysts </a:t>
            </a:r>
          </a:p>
        </p:txBody>
      </p:sp>
    </p:spTree>
    <p:extLst>
      <p:ext uri="{BB962C8B-B14F-4D97-AF65-F5344CB8AC3E}">
        <p14:creationId xmlns:p14="http://schemas.microsoft.com/office/powerpoint/2010/main" val="1789633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8605" y="284397"/>
            <a:ext cx="7772400" cy="1059514"/>
          </a:xfrm>
        </p:spPr>
        <p:txBody>
          <a:bodyPr/>
          <a:lstStyle/>
          <a:p>
            <a:r>
              <a:rPr lang="en-US" dirty="0" smtClean="0"/>
              <a:t> </a:t>
            </a:r>
            <a:endParaRPr lang="en-US" dirty="0"/>
          </a:p>
        </p:txBody>
      </p:sp>
      <p:sp>
        <p:nvSpPr>
          <p:cNvPr id="3" name="Subtitle 2"/>
          <p:cNvSpPr>
            <a:spLocks noGrp="1"/>
          </p:cNvSpPr>
          <p:nvPr>
            <p:ph type="subTitle" idx="1"/>
          </p:nvPr>
        </p:nvSpPr>
        <p:spPr>
          <a:xfrm>
            <a:off x="457200" y="3940979"/>
            <a:ext cx="8164010" cy="2244023"/>
          </a:xfrm>
        </p:spPr>
        <p:style>
          <a:lnRef idx="2">
            <a:schemeClr val="dk1"/>
          </a:lnRef>
          <a:fillRef idx="1">
            <a:schemeClr val="lt1"/>
          </a:fillRef>
          <a:effectRef idx="0">
            <a:schemeClr val="dk1"/>
          </a:effectRef>
          <a:fontRef idx="minor">
            <a:schemeClr val="dk1"/>
          </a:fontRef>
        </p:style>
        <p:txBody>
          <a:bodyPr>
            <a:normAutofit/>
          </a:bodyPr>
          <a:lstStyle/>
          <a:p>
            <a:r>
              <a:rPr lang="en-US" sz="2400" dirty="0" smtClean="0">
                <a:solidFill>
                  <a:schemeClr val="tx1"/>
                </a:solidFill>
              </a:rPr>
              <a:t>Research Questions</a:t>
            </a:r>
          </a:p>
          <a:p>
            <a:pPr marL="457200" lvl="0" indent="-457200" algn="l">
              <a:buAutoNum type="arabicPeriod"/>
            </a:pPr>
            <a:r>
              <a:rPr lang="en-US" sz="2400" dirty="0" smtClean="0">
                <a:solidFill>
                  <a:schemeClr val="tx1"/>
                </a:solidFill>
              </a:rPr>
              <a:t>In what ways do school-level and student-level characteristics influence students’ early success at FVTC? </a:t>
            </a:r>
          </a:p>
          <a:p>
            <a:pPr marL="457200" lvl="0" indent="-457200" algn="l">
              <a:buAutoNum type="arabicPeriod"/>
            </a:pPr>
            <a:r>
              <a:rPr lang="en-US" sz="2400" dirty="0" smtClean="0">
                <a:solidFill>
                  <a:schemeClr val="tx1"/>
                </a:solidFill>
              </a:rPr>
              <a:t>Which has greater influence: school-level or student-level characteristics?</a:t>
            </a:r>
            <a:endParaRPr lang="en-US" sz="2400" dirty="0">
              <a:solidFill>
                <a:schemeClr val="tx1"/>
              </a:solidFill>
            </a:endParaRPr>
          </a:p>
          <a:p>
            <a:pPr algn="l"/>
            <a:endParaRPr lang="en-US" sz="2400" dirty="0" smtClean="0"/>
          </a:p>
          <a:p>
            <a:pPr algn="l"/>
            <a:endParaRPr lang="en-US" dirty="0"/>
          </a:p>
        </p:txBody>
      </p:sp>
      <p:pic>
        <p:nvPicPr>
          <p:cNvPr id="4" name="logo" descr="IA: Institute for Innovative Assessment"/>
          <p:cNvPicPr/>
          <p:nvPr/>
        </p:nvPicPr>
        <p:blipFill rotWithShape="1">
          <a:blip r:embed="rId2">
            <a:extLst>
              <a:ext uri="{28A0092B-C50C-407E-A947-70E740481C1C}">
                <a14:useLocalDpi xmlns:a14="http://schemas.microsoft.com/office/drawing/2010/main" val="0"/>
              </a:ext>
            </a:extLst>
          </a:blip>
          <a:srcRect r="71439"/>
          <a:stretch/>
        </p:blipFill>
        <p:spPr bwMode="auto">
          <a:xfrm>
            <a:off x="457200" y="392693"/>
            <a:ext cx="2019300" cy="788766"/>
          </a:xfrm>
          <a:prstGeom prst="rect">
            <a:avLst/>
          </a:prstGeom>
          <a:noFill/>
          <a:ln>
            <a:noFill/>
          </a:ln>
          <a:extLst>
            <a:ext uri="{53640926-AAD7-44D8-BBD7-CCE9431645EC}">
              <a14:shadowObscured xmlns:a14="http://schemas.microsoft.com/office/drawing/2010/main"/>
            </a:ext>
          </a:extLst>
        </p:spPr>
      </p:pic>
      <p:grpSp>
        <p:nvGrpSpPr>
          <p:cNvPr id="7" name="Group 6"/>
          <p:cNvGrpSpPr/>
          <p:nvPr/>
        </p:nvGrpSpPr>
        <p:grpSpPr>
          <a:xfrm>
            <a:off x="1290098" y="1354622"/>
            <a:ext cx="3104707" cy="1952901"/>
            <a:chOff x="4274290" y="766568"/>
            <a:chExt cx="3104707" cy="1952901"/>
          </a:xfrm>
        </p:grpSpPr>
        <p:sp>
          <p:nvSpPr>
            <p:cNvPr id="6" name="Rounded Rectangle 5"/>
            <p:cNvSpPr/>
            <p:nvPr/>
          </p:nvSpPr>
          <p:spPr>
            <a:xfrm>
              <a:off x="4274290" y="766568"/>
              <a:ext cx="3104707" cy="195290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438604" y="1081298"/>
              <a:ext cx="2775098" cy="140038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chemeClr val="tx2">
                      <a:lumMod val="60000"/>
                      <a:lumOff val="40000"/>
                    </a:schemeClr>
                  </a:solidFill>
                  <a:latin typeface="Arial" panose="020B0604020202020204" pitchFamily="34" charset="0"/>
                  <a:cs typeface="Arial" panose="020B0604020202020204" pitchFamily="34" charset="0"/>
                </a:rPr>
                <a:t>Fox Valley</a:t>
              </a:r>
            </a:p>
            <a:p>
              <a:pPr algn="ctr">
                <a:spcAft>
                  <a:spcPts val="600"/>
                </a:spcAft>
              </a:pPr>
              <a:r>
                <a:rPr lang="en-US" sz="1600" b="1" dirty="0" smtClean="0">
                  <a:solidFill>
                    <a:schemeClr val="tx2">
                      <a:lumMod val="60000"/>
                      <a:lumOff val="40000"/>
                    </a:schemeClr>
                  </a:solidFill>
                  <a:latin typeface="Arial" panose="020B0604020202020204" pitchFamily="34" charset="0"/>
                  <a:cs typeface="Arial" panose="020B0604020202020204" pitchFamily="34" charset="0"/>
                </a:rPr>
                <a:t>Technical College</a:t>
              </a:r>
            </a:p>
            <a:p>
              <a:pPr algn="ctr"/>
              <a:r>
                <a:rPr lang="en-US" sz="1600" dirty="0" smtClean="0">
                  <a:solidFill>
                    <a:schemeClr val="tx1">
                      <a:lumMod val="65000"/>
                      <a:lumOff val="35000"/>
                    </a:schemeClr>
                  </a:solidFill>
                  <a:latin typeface="Arial" panose="020B0604020202020204" pitchFamily="34" charset="0"/>
                  <a:cs typeface="Arial" panose="020B0604020202020204" pitchFamily="34" charset="0"/>
                </a:rPr>
                <a:t>Improving Student Success</a:t>
              </a:r>
            </a:p>
            <a:p>
              <a:pPr algn="ctr"/>
              <a:r>
                <a:rPr lang="en-US" sz="1600" dirty="0" smtClean="0">
                  <a:solidFill>
                    <a:schemeClr val="tx1">
                      <a:lumMod val="65000"/>
                      <a:lumOff val="35000"/>
                    </a:schemeClr>
                  </a:solidFill>
                  <a:latin typeface="Arial" panose="020B0604020202020204" pitchFamily="34" charset="0"/>
                  <a:cs typeface="Arial" panose="020B0604020202020204" pitchFamily="34" charset="0"/>
                </a:rPr>
                <a:t>Through High School Partnerships</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2" name="Group 11"/>
          <p:cNvGrpSpPr/>
          <p:nvPr/>
        </p:nvGrpSpPr>
        <p:grpSpPr>
          <a:xfrm>
            <a:off x="4644167" y="1665994"/>
            <a:ext cx="3104707" cy="1952901"/>
            <a:chOff x="4274290" y="766568"/>
            <a:chExt cx="3104707" cy="1952901"/>
          </a:xfrm>
        </p:grpSpPr>
        <p:sp>
          <p:nvSpPr>
            <p:cNvPr id="15" name="Rounded Rectangle 14"/>
            <p:cNvSpPr/>
            <p:nvPr/>
          </p:nvSpPr>
          <p:spPr>
            <a:xfrm>
              <a:off x="4274290" y="766568"/>
              <a:ext cx="3104707" cy="1952901"/>
            </a:xfrm>
            <a:prstGeom prst="roundRect">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4438604" y="1081298"/>
              <a:ext cx="2775098" cy="140038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spcAft>
                  <a:spcPts val="600"/>
                </a:spcAft>
              </a:pPr>
              <a:r>
                <a:rPr lang="en-US" sz="1600" b="1" dirty="0" smtClean="0">
                  <a:solidFill>
                    <a:schemeClr val="accent3">
                      <a:lumMod val="75000"/>
                    </a:schemeClr>
                  </a:solidFill>
                  <a:latin typeface="Arial" panose="020B0604020202020204" pitchFamily="34" charset="0"/>
                  <a:cs typeface="Arial" panose="020B0604020202020204" pitchFamily="34" charset="0"/>
                </a:rPr>
                <a:t>Student Success Outcomes:</a:t>
              </a:r>
            </a:p>
            <a:p>
              <a:pPr algn="ctr"/>
              <a:r>
                <a:rPr lang="en-US" sz="1600" dirty="0" smtClean="0">
                  <a:solidFill>
                    <a:schemeClr val="tx1">
                      <a:lumMod val="65000"/>
                      <a:lumOff val="35000"/>
                    </a:schemeClr>
                  </a:solidFill>
                  <a:latin typeface="Arial" panose="020B0604020202020204" pitchFamily="34" charset="0"/>
                  <a:cs typeface="Arial" panose="020B0604020202020204" pitchFamily="34" charset="0"/>
                </a:rPr>
                <a:t>Recruitment</a:t>
              </a:r>
            </a:p>
            <a:p>
              <a:pPr algn="ctr"/>
              <a:r>
                <a:rPr lang="en-US" sz="1600" dirty="0" smtClean="0">
                  <a:solidFill>
                    <a:schemeClr val="tx1">
                      <a:lumMod val="65000"/>
                      <a:lumOff val="35000"/>
                    </a:schemeClr>
                  </a:solidFill>
                  <a:latin typeface="Arial" panose="020B0604020202020204" pitchFamily="34" charset="0"/>
                  <a:cs typeface="Arial" panose="020B0604020202020204" pitchFamily="34" charset="0"/>
                </a:rPr>
                <a:t>Retention</a:t>
              </a:r>
            </a:p>
            <a:p>
              <a:pPr algn="ctr"/>
              <a:r>
                <a:rPr lang="en-US" sz="1600" dirty="0" smtClean="0">
                  <a:solidFill>
                    <a:schemeClr val="tx1">
                      <a:lumMod val="65000"/>
                      <a:lumOff val="35000"/>
                    </a:schemeClr>
                  </a:solidFill>
                  <a:latin typeface="Arial" panose="020B0604020202020204" pitchFamily="34" charset="0"/>
                  <a:cs typeface="Arial" panose="020B0604020202020204" pitchFamily="34" charset="0"/>
                </a:rPr>
                <a:t>Completion</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61374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Research Findings</a:t>
            </a:r>
            <a:endParaRPr lang="en-US" dirty="0"/>
          </a:p>
        </p:txBody>
      </p:sp>
      <p:pic>
        <p:nvPicPr>
          <p:cNvPr id="3" name="Content Placeholder 2"/>
          <p:cNvPicPr>
            <a:picLocks noGrp="1" noChangeAspect="1"/>
          </p:cNvPicPr>
          <p:nvPr>
            <p:ph idx="1"/>
          </p:nvPr>
        </p:nvPicPr>
        <p:blipFill>
          <a:blip r:embed="rId2"/>
          <a:srcRect l="1818" r="1818"/>
          <a:stretch>
            <a:fillRect/>
          </a:stretch>
        </p:blipFill>
        <p:spPr>
          <a:xfrm>
            <a:off x="125246" y="1417638"/>
            <a:ext cx="8853096" cy="4868862"/>
          </a:xfrm>
        </p:spPr>
      </p:pic>
    </p:spTree>
    <p:extLst>
      <p:ext uri="{BB962C8B-B14F-4D97-AF65-F5344CB8AC3E}">
        <p14:creationId xmlns:p14="http://schemas.microsoft.com/office/powerpoint/2010/main" val="34790758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spAutoFit/>
      </a:bodyPr>
      <a:lstStyle>
        <a:defPPr>
          <a:defRPr dirty="0"/>
        </a:defPPr>
      </a:lstStyle>
      <a:style>
        <a:lnRef idx="2">
          <a:schemeClr val="dk1"/>
        </a:lnRef>
        <a:fillRef idx="1">
          <a:schemeClr val="lt1"/>
        </a:fillRef>
        <a:effectRef idx="0">
          <a:schemeClr val="dk1"/>
        </a:effectRef>
        <a:fontRef idx="minor">
          <a:schemeClr val="dk1"/>
        </a:fontRef>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4984</TotalTime>
  <Words>1680</Words>
  <Application>Microsoft Office PowerPoint</Application>
  <PresentationFormat>On-screen Show (4:3)</PresentationFormat>
  <Paragraphs>232</Paragraphs>
  <Slides>51</Slides>
  <Notes>12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 </vt:lpstr>
      <vt:lpstr> </vt:lpstr>
      <vt:lpstr> </vt:lpstr>
      <vt:lpstr>PowerPoint Presentation</vt:lpstr>
      <vt:lpstr> </vt:lpstr>
      <vt:lpstr>PowerPoint Presentation</vt:lpstr>
      <vt:lpstr>PowerPoint Presentation</vt:lpstr>
      <vt:lpstr> </vt:lpstr>
      <vt:lpstr>Key Research Findings</vt:lpstr>
      <vt:lpstr>PowerPoint Presentation</vt:lpstr>
      <vt:lpstr>PowerPoint Presentation</vt:lpstr>
      <vt:lpstr>PowerPoint Presentation</vt:lpstr>
      <vt:lpstr>Dual-credit Recruitment</vt:lpstr>
      <vt:lpstr>PowerPoint Presentation</vt:lpstr>
      <vt:lpstr>PowerPoint Presentation</vt:lpstr>
      <vt:lpstr>PowerPoint Presentation</vt:lpstr>
      <vt:lpstr>Employer Advisory Committees</vt:lpstr>
      <vt:lpstr>PowerPoint Presentation</vt:lpstr>
      <vt:lpstr>PowerPoint Presentation</vt:lpstr>
      <vt:lpstr>PowerPoint Presentation</vt:lpstr>
      <vt:lpstr>PowerPoint Presentation</vt:lpstr>
      <vt:lpstr>Case 2: Contextualized Remedial Math Offerings in METTE programs at MATC</vt:lpstr>
      <vt:lpstr>PowerPoint Presentation</vt:lpstr>
      <vt:lpstr>System/meaning</vt:lpstr>
      <vt:lpstr>jaberwocky</vt:lpstr>
      <vt:lpstr>jaberwocky</vt:lpstr>
      <vt:lpstr>PowerPoint Presentation</vt:lpstr>
      <vt:lpstr>PowerPoint Presentation</vt:lpstr>
      <vt:lpstr>36 ÷ 4 = 9 </vt:lpstr>
      <vt:lpstr>The contextualized math remedial curriculum </vt:lpstr>
      <vt:lpstr>The contextualized math remedial curriculum </vt:lpstr>
      <vt:lpstr>The contextualized math remedial curriculum </vt:lpstr>
      <vt:lpstr>The contextualized math remedial curriculum </vt:lpstr>
      <vt:lpstr>The contextualized math remedial curriculum </vt:lpstr>
      <vt:lpstr>Examples</vt:lpstr>
      <vt:lpstr>Examples</vt:lpstr>
      <vt:lpstr>Examples</vt:lpstr>
      <vt:lpstr>Design of the study  </vt:lpstr>
      <vt:lpstr>Design of the study  </vt:lpstr>
      <vt:lpstr>Design of the study  </vt:lpstr>
      <vt:lpstr>Design of the study  </vt:lpstr>
      <vt:lpstr>Summary of Findings—Stage 1 Class Observation</vt:lpstr>
      <vt:lpstr>Summary of Findings—Stage 2 Survey</vt:lpstr>
      <vt:lpstr>Summary of Findings—Stage 3 Interviews</vt:lpstr>
      <vt:lpstr>Summary of Findings—Stage 3 Interviews</vt:lpstr>
      <vt:lpstr>Sustainability of Innovation and Research Projects </vt:lpstr>
      <vt:lpstr>Sustainability of Innovation and Research Projects </vt:lpstr>
      <vt:lpstr>Sustainability of Innovation and Research Projects </vt:lpstr>
      <vt:lpstr>Sustainability of Innovation and Research Projects </vt:lpstr>
      <vt:lpstr> </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 Allen Phelps</dc:creator>
  <cp:lastModifiedBy>w</cp:lastModifiedBy>
  <cp:revision>117</cp:revision>
  <cp:lastPrinted>2014-10-18T23:35:44Z</cp:lastPrinted>
  <dcterms:created xsi:type="dcterms:W3CDTF">2013-10-18T13:06:41Z</dcterms:created>
  <dcterms:modified xsi:type="dcterms:W3CDTF">2014-10-20T18:06:03Z</dcterms:modified>
</cp:coreProperties>
</file>